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Формирование  предметных, метапредметных и личностных компетенций обучающихся </a:t>
            </a:r>
            <a:br>
              <a:rPr lang="ru-RU" b="1" dirty="0"/>
            </a:br>
            <a:r>
              <a:rPr lang="ru-RU" b="1" dirty="0"/>
              <a:t>2 класса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76864" cy="2423120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Учитель </a:t>
            </a:r>
            <a:r>
              <a:rPr lang="ru-RU" dirty="0">
                <a:solidFill>
                  <a:schemeClr val="tx1"/>
                </a:solidFill>
              </a:rPr>
              <a:t>начальных классов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err="1">
                <a:solidFill>
                  <a:schemeClr val="tx1"/>
                </a:solidFill>
              </a:rPr>
              <a:t>Шомахова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Мариана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Исраиловна</a:t>
            </a:r>
            <a:r>
              <a:rPr lang="ru-RU" dirty="0">
                <a:solidFill>
                  <a:schemeClr val="tx1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20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80452"/>
              </p:ext>
            </p:extLst>
          </p:nvPr>
        </p:nvGraphicFramePr>
        <p:xfrm>
          <a:off x="323526" y="2780929"/>
          <a:ext cx="8568953" cy="2736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1462"/>
                <a:gridCol w="1809701"/>
                <a:gridCol w="2114510"/>
                <a:gridCol w="1765816"/>
                <a:gridCol w="1747464"/>
              </a:tblGrid>
              <a:tr h="1368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Количество обучающихся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Высокий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Средний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Низкий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4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Сентябрь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70%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20%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4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Декабрь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08718" y="834479"/>
            <a:ext cx="3461653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Литературное чтение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94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31624"/>
              </p:ext>
            </p:extLst>
          </p:nvPr>
        </p:nvGraphicFramePr>
        <p:xfrm>
          <a:off x="323528" y="2852935"/>
          <a:ext cx="8568951" cy="288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6"/>
                <a:gridCol w="1717027"/>
                <a:gridCol w="2114510"/>
                <a:gridCol w="1765815"/>
                <a:gridCol w="1747463"/>
              </a:tblGrid>
              <a:tr h="1440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Количество обучающихся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Высокий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Средний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Низкий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20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Сентябрь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20%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20%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20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Декабрь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77426" y="732275"/>
            <a:ext cx="3380221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Окружающий мир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557916"/>
              </p:ext>
            </p:extLst>
          </p:nvPr>
        </p:nvGraphicFramePr>
        <p:xfrm>
          <a:off x="0" y="662187"/>
          <a:ext cx="9036497" cy="61227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19672"/>
                <a:gridCol w="2303624"/>
                <a:gridCol w="2192828"/>
                <a:gridCol w="2920373"/>
              </a:tblGrid>
              <a:tr h="12546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Фамилия, имя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Письмо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Чтение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</a:tr>
              <a:tr h="13276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chemeClr val="tx1"/>
                          </a:solidFill>
                          <a:effectLst/>
                        </a:rPr>
                        <a:t>Дышеков</a:t>
                      </a: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 А.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71220" algn="l"/>
                        </a:tabLs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Таблица умножения до 4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Знает парные согласные на конце слов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Читает целыми словами, бегло, пересказывает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</a:tr>
              <a:tr h="8851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effectLst/>
                        </a:rPr>
                        <a:t>Лукьяев А.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Счет до20, выполняет операцию сложения.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Знает буквы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Читает по слогам.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</a:tr>
              <a:tr h="13276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effectLst/>
                        </a:rPr>
                        <a:t>Орсаева Л.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effectLst/>
                        </a:rPr>
                        <a:t>Таблица умножения до 4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Знает парные согласные на конце слов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Читает целыми словами, бегло, пересказывает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</a:tr>
              <a:tr h="13276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effectLst/>
                        </a:rPr>
                        <a:t>Сокуров И.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effectLst/>
                        </a:rPr>
                        <a:t>Таблица умножения до 2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Знает буквы, дает характеристику звукам.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Читает бегло.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64782" y="116632"/>
            <a:ext cx="6030625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715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1538" algn="l"/>
              </a:tabLst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ЗУН учащихся 2 класса.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254657"/>
              </p:ext>
            </p:extLst>
          </p:nvPr>
        </p:nvGraphicFramePr>
        <p:xfrm>
          <a:off x="0" y="1"/>
          <a:ext cx="9143999" cy="66282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34555"/>
                <a:gridCol w="2535413"/>
                <a:gridCol w="2218916"/>
                <a:gridCol w="2955115"/>
              </a:tblGrid>
              <a:tr h="7647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</a:rPr>
                        <a:t>Умаров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 А.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Таблица умножения до 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Знает парные согласные на конце слов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Читает целыми словами, пересказывает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</a:rPr>
                        <a:t>Хаткова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 Л.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Счет до 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Знает буквы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Читает по слогам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</a:rPr>
                        <a:t>Хибиева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 Л.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Таблица умножения до 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Знает буквы, дает характеристику звукам.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Читает бегло.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Хатохов Э.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Таблица умножения до 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Знает парные согласные на конце слов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Читает целыми словами, пересказывает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Шомахова 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Таблица умножения до 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Знает парные согласные на конце слов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Читает бегло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Шорманов С.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Таблица умножения до 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Знает парные согласные на конце слов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Читает целыми словами, бегло, пересказывает.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40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0648"/>
            <a:ext cx="7408333" cy="5865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Выводы: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·      На конец первого полугодия 80% учащиеся 2-х классов имеют высокий и средний уровень результативности обучения (по результатам педагогической диагностики);</a:t>
            </a:r>
          </a:p>
          <a:p>
            <a:pPr marL="0" indent="0">
              <a:buNone/>
            </a:pPr>
            <a:r>
              <a:rPr lang="ru-RU" dirty="0"/>
              <a:t>·         Предметные результаты освоения учащимися: русский язык - 80% учащихся с высоким и средним уровнем, математика - 80% с высоким и средним уровнем;</a:t>
            </a:r>
          </a:p>
          <a:p>
            <a:pPr marL="0" indent="0">
              <a:buNone/>
            </a:pPr>
            <a:r>
              <a:rPr lang="ru-RU" dirty="0"/>
              <a:t>·         Успешно проходит процесс формирования коммуникативных УУД;</a:t>
            </a:r>
          </a:p>
          <a:p>
            <a:pPr marL="0" indent="0">
              <a:buNone/>
            </a:pPr>
            <a:r>
              <a:rPr lang="ru-RU" dirty="0"/>
              <a:t>·         При изучении </a:t>
            </a:r>
            <a:r>
              <a:rPr lang="ru-RU" dirty="0" err="1"/>
              <a:t>сформированности</a:t>
            </a:r>
            <a:r>
              <a:rPr lang="ru-RU" dirty="0"/>
              <a:t> личностных УУД выявлено положительное отношение к школе у значительного большинства учащихся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5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260648"/>
            <a:ext cx="8712968" cy="63367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В соответствии с ним </a:t>
            </a:r>
            <a:r>
              <a:rPr lang="ru-RU" b="1" dirty="0"/>
              <a:t>система оценки должна:	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1. Фиксировать цели оценочной деятельности:</a:t>
            </a:r>
          </a:p>
          <a:p>
            <a:pPr marL="0" indent="0" algn="just">
              <a:buNone/>
            </a:pPr>
            <a:r>
              <a:rPr lang="ru-RU" dirty="0"/>
              <a:t>а) ориентировать на достижение результата: </a:t>
            </a:r>
            <a:r>
              <a:rPr lang="ru-RU" dirty="0" smtClean="0"/>
              <a:t>духовно-нравственного </a:t>
            </a:r>
            <a:r>
              <a:rPr lang="ru-RU" dirty="0"/>
              <a:t>развития и воспитания (личностные результаты</a:t>
            </a:r>
            <a:r>
              <a:rPr lang="ru-RU" dirty="0" smtClean="0"/>
              <a:t>), формирования </a:t>
            </a:r>
            <a:r>
              <a:rPr lang="ru-RU" dirty="0"/>
              <a:t>универсальных учебных действий (</a:t>
            </a:r>
            <a:r>
              <a:rPr lang="ru-RU" dirty="0" err="1"/>
              <a:t>метапредметные</a:t>
            </a:r>
            <a:r>
              <a:rPr lang="ru-RU" dirty="0"/>
              <a:t> результаты</a:t>
            </a:r>
            <a:r>
              <a:rPr lang="ru-RU" dirty="0" smtClean="0"/>
              <a:t>), освоения </a:t>
            </a:r>
            <a:r>
              <a:rPr lang="ru-RU" dirty="0"/>
              <a:t>содержания учебных предметов (предметные результаты);</a:t>
            </a:r>
          </a:p>
          <a:p>
            <a:pPr marL="0" indent="0" algn="just">
              <a:buNone/>
            </a:pPr>
            <a:r>
              <a:rPr lang="ru-RU" dirty="0"/>
              <a:t>б) обеспечивать </a:t>
            </a:r>
            <a:r>
              <a:rPr lang="ru-RU" i="1" dirty="0"/>
              <a:t>комплексный подход к оценке всех перечисленных    результатов</a:t>
            </a:r>
            <a:r>
              <a:rPr lang="ru-RU" b="1" dirty="0"/>
              <a:t> </a:t>
            </a:r>
            <a:r>
              <a:rPr lang="ru-RU" dirty="0"/>
              <a:t>образования (предметных, метапредметных и личностных);</a:t>
            </a:r>
          </a:p>
          <a:p>
            <a:pPr marL="0" indent="0" algn="just">
              <a:buNone/>
            </a:pPr>
            <a:r>
              <a:rPr lang="ru-RU" dirty="0"/>
              <a:t>в) обеспечить возможность регулирования системы образования на основании полученной информации о достижении планируемых результатов;  возможность принятия педагогических мер для улучшения и совершенствования процессов образования в каждом классе, в школе.</a:t>
            </a:r>
          </a:p>
          <a:p>
            <a:pPr marL="0" indent="0" algn="just">
              <a:buNone/>
            </a:pPr>
            <a:r>
              <a:rPr lang="ru-RU" dirty="0"/>
              <a:t>2. Фиксировать критерии, процедуры, инструменты оценки и формы представления её результатов.</a:t>
            </a:r>
          </a:p>
          <a:p>
            <a:pPr marL="0" indent="0" algn="just">
              <a:buNone/>
            </a:pPr>
            <a:r>
              <a:rPr lang="ru-RU" dirty="0"/>
              <a:t>3. Фиксировать условия и границы применения системы оценки.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1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784975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Формы и методы оценки.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Приоритетными в диагностике (контрольные работы и т.п.) становятся: - </a:t>
            </a:r>
            <a:r>
              <a:rPr lang="ru-RU" i="1" dirty="0"/>
              <a:t>продуктивные задания (задачи)</a:t>
            </a:r>
            <a:r>
              <a:rPr lang="ru-RU" dirty="0"/>
              <a:t> по применению знаний и умений, предполагающие создание учеником в ходе решения своего информационного продукта: вывода, оценки и т.п.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i="1" dirty="0" err="1"/>
              <a:t>метапредметные</a:t>
            </a:r>
            <a:r>
              <a:rPr lang="ru-RU" i="1" dirty="0"/>
              <a:t> диагностические работы, </a:t>
            </a:r>
            <a:r>
              <a:rPr lang="ru-RU" dirty="0"/>
              <a:t>составленные из </a:t>
            </a:r>
            <a:r>
              <a:rPr lang="ru-RU" dirty="0" err="1"/>
              <a:t>компетентностных</a:t>
            </a:r>
            <a:r>
              <a:rPr lang="ru-RU" dirty="0"/>
              <a:t> заданий, требующих от  ученика познавательных, регулятивных и коммуникативных действий;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i="1" dirty="0"/>
              <a:t>диагностика результатов личностного развития, </a:t>
            </a:r>
            <a:r>
              <a:rPr lang="ru-RU" dirty="0"/>
              <a:t>которая проводится в разных формах (диагностическая работа, результаты наблюдений и т.д.). Диагностика предполагает проявления учеником качеств своей личности: оценки поступков, обозначение своей жизненной позиции, культурного выбора, мотивов, личностных целей. Это сугубо личная сфера, поэтому правила личной безопасности, конфиденциальности требуют проводить такую диагностику только в виде неперсонифицированных работ.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25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0648"/>
            <a:ext cx="8856983" cy="648072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Основные </a:t>
            </a:r>
            <a:r>
              <a:rPr lang="ru-RU" dirty="0"/>
              <a:t>разделы «Портфеля достижений»: </a:t>
            </a:r>
          </a:p>
          <a:p>
            <a:pPr marL="0" lvl="0" indent="0">
              <a:buNone/>
            </a:pPr>
            <a:r>
              <a:rPr lang="ru-RU" dirty="0" smtClean="0"/>
              <a:t>-показатели </a:t>
            </a:r>
            <a:r>
              <a:rPr lang="ru-RU" dirty="0"/>
              <a:t>предметных результатов (контрольные работы, данные из таблиц результатов, выборки проектных, творческих и других работ по разным предметам);</a:t>
            </a:r>
          </a:p>
          <a:p>
            <a:pPr marL="0" lvl="0" indent="0">
              <a:buNone/>
            </a:pPr>
            <a:r>
              <a:rPr lang="ru-RU" dirty="0" smtClean="0"/>
              <a:t>-показатели </a:t>
            </a:r>
            <a:r>
              <a:rPr lang="ru-RU" dirty="0"/>
              <a:t>метапредметных результатов;</a:t>
            </a:r>
          </a:p>
          <a:p>
            <a:pPr marL="0" lvl="0" indent="0">
              <a:buNone/>
            </a:pPr>
            <a:r>
              <a:rPr lang="ru-RU" dirty="0" smtClean="0"/>
              <a:t>-показатели </a:t>
            </a:r>
            <a:r>
              <a:rPr lang="ru-RU" dirty="0"/>
              <a:t>личностных результатов (прежде всего во </a:t>
            </a:r>
            <a:r>
              <a:rPr lang="ru-RU" dirty="0" err="1"/>
              <a:t>внеучебной</a:t>
            </a:r>
            <a:r>
              <a:rPr lang="ru-RU" dirty="0"/>
              <a:t> деятельности).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98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332656"/>
            <a:ext cx="7408333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Итоговая оценка за ступень начальной школы </a:t>
            </a:r>
            <a:r>
              <a:rPr lang="ru-RU" dirty="0"/>
              <a:t>осуществляется</a:t>
            </a:r>
            <a:r>
              <a:rPr lang="ru-RU" b="1" dirty="0"/>
              <a:t> </a:t>
            </a:r>
            <a:r>
              <a:rPr lang="ru-RU" dirty="0"/>
              <a:t>на основе всех положительных результатов, накопленных учеником в своем портфеле достижений, и на основе итоговой диагностики предметных и метапредметных результатов. </a:t>
            </a:r>
          </a:p>
          <a:p>
            <a:pPr lvl="0"/>
            <a:r>
              <a:rPr lang="ru-RU" b="1" dirty="0"/>
              <a:t>Внешняя оценка: </a:t>
            </a:r>
            <a:r>
              <a:rPr lang="ru-RU" dirty="0"/>
              <a:t>аттестация выпускников начальной школы, результаты участия в олимпиадах, конкурсах, мониторинговые исследования качества образования.</a:t>
            </a:r>
          </a:p>
          <a:p>
            <a:pPr lvl="0"/>
            <a:r>
              <a:rPr lang="ru-RU" b="1" dirty="0"/>
              <a:t>Внутренняя оценка: </a:t>
            </a:r>
            <a:r>
              <a:rPr lang="ru-RU" dirty="0"/>
              <a:t>текущие отметки, самооценка учащихся, портфель достижений, промежуточные оценки учащихся, итоговые оценки учащихся.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53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981674"/>
              </p:ext>
            </p:extLst>
          </p:nvPr>
        </p:nvGraphicFramePr>
        <p:xfrm>
          <a:off x="323527" y="3212975"/>
          <a:ext cx="8073788" cy="2834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1"/>
                <a:gridCol w="1944216"/>
                <a:gridCol w="1584176"/>
                <a:gridCol w="1454240"/>
                <a:gridCol w="1650995"/>
              </a:tblGrid>
              <a:tr h="3771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Количество обучающихся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Высокий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Средний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Низкий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51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четверть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4300" algn="l"/>
                          <a:tab pos="635635" algn="ctr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		40%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51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II 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четверть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50%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30%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66812" y="692696"/>
            <a:ext cx="7293619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14300" algn="l"/>
                <a:tab pos="635000" algn="ct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  <a:tab pos="635000" algn="ctr"/>
              </a:tabLst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Динамика успешности обучения второклассников.</a:t>
            </a:r>
            <a:endParaRPr kumimoji="0" lang="ru-RU" alt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  <a:tab pos="635000" algn="ctr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64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813278"/>
              </p:ext>
            </p:extLst>
          </p:nvPr>
        </p:nvGraphicFramePr>
        <p:xfrm>
          <a:off x="467544" y="2348879"/>
          <a:ext cx="7632848" cy="2664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2094"/>
                <a:gridCol w="1932339"/>
                <a:gridCol w="1486414"/>
                <a:gridCol w="1486414"/>
                <a:gridCol w="1315587"/>
              </a:tblGrid>
              <a:tr h="792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Количество обучающихся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Высокий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Средний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Низкий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+mn-ea"/>
                        </a:rPr>
                        <a:t>Сентябрь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30%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20%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Декабрь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254641"/>
            <a:ext cx="7992888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Динамика результативности обучения по предметным областям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Русский язык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2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269516"/>
              </p:ext>
            </p:extLst>
          </p:nvPr>
        </p:nvGraphicFramePr>
        <p:xfrm>
          <a:off x="323528" y="2564904"/>
          <a:ext cx="8300861" cy="1944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6748"/>
                <a:gridCol w="1899676"/>
                <a:gridCol w="1440160"/>
                <a:gridCol w="1433359"/>
                <a:gridCol w="1610918"/>
              </a:tblGrid>
              <a:tr h="9721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Количество обучающихся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Высокий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Средний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Низкий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Сентябрь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Декабрь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50%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99777" y="665203"/>
            <a:ext cx="3792833" cy="8002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Математика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42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692641"/>
              </p:ext>
            </p:extLst>
          </p:nvPr>
        </p:nvGraphicFramePr>
        <p:xfrm>
          <a:off x="179512" y="2564903"/>
          <a:ext cx="8424936" cy="22623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2446"/>
                <a:gridCol w="1718456"/>
                <a:gridCol w="2007896"/>
                <a:gridCol w="1676783"/>
                <a:gridCol w="1659355"/>
              </a:tblGrid>
              <a:tr h="1131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Количество обучающихся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Высокий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Средний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Низкий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5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Сентябрь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40%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20%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5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Декабрь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40470" y="361782"/>
            <a:ext cx="3622082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Кабардинский язык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1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</TotalTime>
  <Words>592</Words>
  <Application>Microsoft Office PowerPoint</Application>
  <PresentationFormat>Экран (4:3)</PresentationFormat>
  <Paragraphs>179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Формирование  предметных, метапредметных и личностных компетенций обучающихся  2 класса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 предметных, метапредметных и личностных компетенций обучающихся  2 класса</dc:title>
  <dc:creator>777</dc:creator>
  <cp:lastModifiedBy>777</cp:lastModifiedBy>
  <cp:revision>3</cp:revision>
  <dcterms:created xsi:type="dcterms:W3CDTF">2014-01-28T16:10:24Z</dcterms:created>
  <dcterms:modified xsi:type="dcterms:W3CDTF">2014-01-28T16:33:51Z</dcterms:modified>
</cp:coreProperties>
</file>