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0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0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Формирование  предметных, метапредметных и личностных компетенций обучающихся </a:t>
            </a:r>
            <a:br>
              <a:rPr lang="ru-RU" b="1" dirty="0"/>
            </a:br>
            <a:r>
              <a:rPr lang="ru-RU" b="1" dirty="0"/>
              <a:t>2 класса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7376864" cy="2423120"/>
          </a:xfrm>
        </p:spPr>
        <p:txBody>
          <a:bodyPr>
            <a:normAutofit lnSpcReduction="10000"/>
          </a:bodyPr>
          <a:lstStyle/>
          <a:p>
            <a:endParaRPr lang="ru-RU" dirty="0" smtClean="0"/>
          </a:p>
          <a:p>
            <a:endParaRPr lang="ru-RU" dirty="0"/>
          </a:p>
          <a:p>
            <a:pPr algn="r"/>
            <a:endParaRPr lang="ru-RU" dirty="0" smtClean="0"/>
          </a:p>
          <a:p>
            <a:pPr algn="r"/>
            <a:endParaRPr lang="ru-RU" dirty="0"/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Учитель </a:t>
            </a:r>
            <a:r>
              <a:rPr lang="ru-RU" dirty="0">
                <a:solidFill>
                  <a:schemeClr val="tx1"/>
                </a:solidFill>
              </a:rPr>
              <a:t>начальных классов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 err="1">
                <a:solidFill>
                  <a:schemeClr val="tx1"/>
                </a:solidFill>
              </a:rPr>
              <a:t>Шомахова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Мариана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Исраиловна</a:t>
            </a:r>
            <a:r>
              <a:rPr lang="ru-RU" dirty="0">
                <a:solidFill>
                  <a:schemeClr val="tx1"/>
                </a:solidFill>
              </a:rPr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9203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480452"/>
              </p:ext>
            </p:extLst>
          </p:nvPr>
        </p:nvGraphicFramePr>
        <p:xfrm>
          <a:off x="323526" y="2780929"/>
          <a:ext cx="8568953" cy="27363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31462"/>
                <a:gridCol w="1809701"/>
                <a:gridCol w="2114510"/>
                <a:gridCol w="1765816"/>
                <a:gridCol w="1747464"/>
              </a:tblGrid>
              <a:tr h="13681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Количество обучающихся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Высокий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Средний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Низкий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6840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Сентябрь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10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70%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20%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10%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6840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Декабрь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10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80%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10%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10%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308718" y="834479"/>
            <a:ext cx="3461653" cy="46166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Литературное чтение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2947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5931624"/>
              </p:ext>
            </p:extLst>
          </p:nvPr>
        </p:nvGraphicFramePr>
        <p:xfrm>
          <a:off x="323528" y="2852935"/>
          <a:ext cx="8568951" cy="28803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24136"/>
                <a:gridCol w="1717027"/>
                <a:gridCol w="2114510"/>
                <a:gridCol w="1765815"/>
                <a:gridCol w="1747463"/>
              </a:tblGrid>
              <a:tr h="14401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Количество обучающихся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Высокий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Средний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Низкий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7200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Сентябрь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10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60%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20%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20%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7200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Декабрь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10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60%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20%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20%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277426" y="732275"/>
            <a:ext cx="3380221" cy="95410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Окружающий мир</a:t>
            </a:r>
            <a:endParaRPr kumimoji="0" lang="ru-RU" alt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56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4557916"/>
              </p:ext>
            </p:extLst>
          </p:nvPr>
        </p:nvGraphicFramePr>
        <p:xfrm>
          <a:off x="0" y="662187"/>
          <a:ext cx="9036497" cy="612278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619672"/>
                <a:gridCol w="2303624"/>
                <a:gridCol w="2192828"/>
                <a:gridCol w="2920373"/>
              </a:tblGrid>
              <a:tr h="125464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</a:rPr>
                        <a:t>Фамилия, имя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254" marR="65254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</a:rPr>
                        <a:t>Математика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254" marR="65254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</a:rPr>
                        <a:t>Письмо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254" marR="65254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</a:rPr>
                        <a:t>Чтение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254" marR="65254" marT="0" marB="0">
                    <a:solidFill>
                      <a:schemeClr val="bg2"/>
                    </a:solidFill>
                  </a:tcPr>
                </a:tc>
              </a:tr>
              <a:tr h="132767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 b="1" dirty="0" err="1">
                          <a:solidFill>
                            <a:schemeClr val="tx1"/>
                          </a:solidFill>
                          <a:effectLst/>
                        </a:rPr>
                        <a:t>Дышеков</a:t>
                      </a: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</a:rPr>
                        <a:t> А.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254" marR="65254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871220" algn="l"/>
                        </a:tabLs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</a:rPr>
                        <a:t>Таблица умножения до 4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254" marR="65254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</a:rPr>
                        <a:t>Знает парные согласные на конце слов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254" marR="65254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</a:rPr>
                        <a:t>Читает целыми словами, бегло, пересказывает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254" marR="65254" marT="0" marB="0">
                    <a:solidFill>
                      <a:schemeClr val="bg2"/>
                    </a:solidFill>
                  </a:tcPr>
                </a:tc>
              </a:tr>
              <a:tr h="88511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 b="1">
                          <a:solidFill>
                            <a:schemeClr val="tx1"/>
                          </a:solidFill>
                          <a:effectLst/>
                        </a:rPr>
                        <a:t>Лукьяев А.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254" marR="65254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</a:rPr>
                        <a:t>Счет до20, выполняет операцию сложения. 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254" marR="65254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</a:rPr>
                        <a:t>Знает буквы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254" marR="65254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</a:rPr>
                        <a:t>Читает по слогам.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254" marR="65254" marT="0" marB="0">
                    <a:solidFill>
                      <a:schemeClr val="bg2"/>
                    </a:solidFill>
                  </a:tcPr>
                </a:tc>
              </a:tr>
              <a:tr h="132767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 b="1">
                          <a:solidFill>
                            <a:schemeClr val="tx1"/>
                          </a:solidFill>
                          <a:effectLst/>
                        </a:rPr>
                        <a:t>Орсаева Л.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254" marR="65254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 b="1">
                          <a:solidFill>
                            <a:schemeClr val="tx1"/>
                          </a:solidFill>
                          <a:effectLst/>
                        </a:rPr>
                        <a:t>Таблица умножения до 4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254" marR="65254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</a:rPr>
                        <a:t>Знает парные согласные на конце слов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254" marR="65254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</a:rPr>
                        <a:t>Читает целыми словами, бегло, пересказывает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254" marR="65254" marT="0" marB="0">
                    <a:solidFill>
                      <a:schemeClr val="bg2"/>
                    </a:solidFill>
                  </a:tcPr>
                </a:tc>
              </a:tr>
              <a:tr h="132767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 b="1">
                          <a:solidFill>
                            <a:schemeClr val="tx1"/>
                          </a:solidFill>
                          <a:effectLst/>
                        </a:rPr>
                        <a:t>Сокуров И.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254" marR="65254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 b="1">
                          <a:solidFill>
                            <a:schemeClr val="tx1"/>
                          </a:solidFill>
                          <a:effectLst/>
                        </a:rPr>
                        <a:t>Таблица умножения до 2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254" marR="65254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</a:rPr>
                        <a:t>Знает буквы, дает характеристику звукам.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254" marR="65254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</a:rPr>
                        <a:t>Читает бегло.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254" marR="65254" marT="0" marB="0"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564782" y="116632"/>
            <a:ext cx="6030625" cy="5232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8715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8715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8715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8715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8715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8715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8715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8715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8715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71538" algn="l"/>
              </a:tabLst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Уровень ЗУН учащихся 2 класса.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658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8254657"/>
              </p:ext>
            </p:extLst>
          </p:nvPr>
        </p:nvGraphicFramePr>
        <p:xfrm>
          <a:off x="0" y="1"/>
          <a:ext cx="9143999" cy="662828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434555"/>
                <a:gridCol w="2535413"/>
                <a:gridCol w="2218916"/>
                <a:gridCol w="2955115"/>
              </a:tblGrid>
              <a:tr h="76470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chemeClr val="tx1"/>
                          </a:solidFill>
                          <a:effectLst/>
                        </a:rPr>
                        <a:t>Умаров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 А.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</a:rPr>
                        <a:t>Таблица умножения до 4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</a:rPr>
                        <a:t>Знает парные согласные на конце слов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</a:rPr>
                        <a:t>Читает целыми словами, пересказывает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</a:tr>
              <a:tr h="72008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chemeClr val="tx1"/>
                          </a:solidFill>
                          <a:effectLst/>
                        </a:rPr>
                        <a:t>Хаткова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 Л.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Счет до 10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</a:rPr>
                        <a:t>Знает буквы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</a:rPr>
                        <a:t>Читает по слогам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</a:tr>
              <a:tr h="128587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chemeClr val="tx1"/>
                          </a:solidFill>
                          <a:effectLst/>
                        </a:rPr>
                        <a:t>Хибиева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 Л.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Таблица умножения до 2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Знает буквы, дает характеристику звукам.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</a:rPr>
                        <a:t>Читает бегло.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</a:tr>
              <a:tr h="128587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</a:rPr>
                        <a:t>Хатохов Э.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Таблица умножения до 4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Знает парные согласные на конце слов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Читает целыми словами, пересказывает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</a:tr>
              <a:tr h="128587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</a:rPr>
                        <a:t>Шомахова М.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</a:rPr>
                        <a:t>Таблица умножения до 4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Знает парные согласные на конце слов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Читает бегло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</a:tr>
              <a:tr h="128587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</a:rPr>
                        <a:t>Шорманов С.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</a:rPr>
                        <a:t>Таблица умножения до 4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</a:rPr>
                        <a:t>Знает парные согласные на конце слов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Читает целыми словами, бегло, пересказывает.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6401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60648"/>
            <a:ext cx="7408333" cy="586551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/>
              <a:t>Выводы: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·      На конец первого полугодия 80% учащиеся 2-х классов имеют высокий и средний уровень результативности обучения (по результатам педагогической диагностики);</a:t>
            </a:r>
          </a:p>
          <a:p>
            <a:pPr marL="0" indent="0">
              <a:buNone/>
            </a:pPr>
            <a:r>
              <a:rPr lang="ru-RU" dirty="0"/>
              <a:t>·         Предметные результаты освоения учащимися: русский язык - 80% учащихся с высоким и средним уровнем, математика - 80% с высоким и средним уровнем;</a:t>
            </a:r>
          </a:p>
          <a:p>
            <a:pPr marL="0" indent="0">
              <a:buNone/>
            </a:pPr>
            <a:r>
              <a:rPr lang="ru-RU" dirty="0"/>
              <a:t>·         Успешно проходит процесс формирования коммуникативных УУД;</a:t>
            </a:r>
          </a:p>
          <a:p>
            <a:pPr marL="0" indent="0">
              <a:buNone/>
            </a:pPr>
            <a:r>
              <a:rPr lang="ru-RU" dirty="0"/>
              <a:t>·         При изучении </a:t>
            </a:r>
            <a:r>
              <a:rPr lang="ru-RU" dirty="0" err="1"/>
              <a:t>сформированности</a:t>
            </a:r>
            <a:r>
              <a:rPr lang="ru-RU" dirty="0"/>
              <a:t> личностных УУД выявлено положительное отношение к школе у значительного большинства учащихся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9565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3" y="260648"/>
            <a:ext cx="8712968" cy="6336704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dirty="0"/>
              <a:t>В соответствии с ним </a:t>
            </a:r>
            <a:r>
              <a:rPr lang="ru-RU" b="1" dirty="0"/>
              <a:t>система оценки должна:	</a:t>
            </a:r>
            <a:endParaRPr lang="ru-RU" dirty="0"/>
          </a:p>
          <a:p>
            <a:pPr marL="0" indent="0" algn="just">
              <a:buNone/>
            </a:pPr>
            <a:r>
              <a:rPr lang="ru-RU" dirty="0"/>
              <a:t>1. Фиксировать цели оценочной деятельности:</a:t>
            </a:r>
          </a:p>
          <a:p>
            <a:pPr marL="0" indent="0" algn="just">
              <a:buNone/>
            </a:pPr>
            <a:r>
              <a:rPr lang="ru-RU" dirty="0"/>
              <a:t>а) ориентировать на достижение результата: </a:t>
            </a:r>
            <a:r>
              <a:rPr lang="ru-RU" dirty="0" smtClean="0"/>
              <a:t>духовно-нравственного </a:t>
            </a:r>
            <a:r>
              <a:rPr lang="ru-RU" dirty="0"/>
              <a:t>развития и воспитания (личностные результаты</a:t>
            </a:r>
            <a:r>
              <a:rPr lang="ru-RU" dirty="0" smtClean="0"/>
              <a:t>), формирования </a:t>
            </a:r>
            <a:r>
              <a:rPr lang="ru-RU" dirty="0"/>
              <a:t>универсальных учебных действий (</a:t>
            </a:r>
            <a:r>
              <a:rPr lang="ru-RU" dirty="0" err="1"/>
              <a:t>метапредметные</a:t>
            </a:r>
            <a:r>
              <a:rPr lang="ru-RU" dirty="0"/>
              <a:t> результаты</a:t>
            </a:r>
            <a:r>
              <a:rPr lang="ru-RU" dirty="0" smtClean="0"/>
              <a:t>), освоения </a:t>
            </a:r>
            <a:r>
              <a:rPr lang="ru-RU" dirty="0"/>
              <a:t>содержания учебных предметов (предметные результаты);</a:t>
            </a:r>
          </a:p>
          <a:p>
            <a:pPr marL="0" indent="0" algn="just">
              <a:buNone/>
            </a:pPr>
            <a:r>
              <a:rPr lang="ru-RU" dirty="0"/>
              <a:t>б) обеспечивать </a:t>
            </a:r>
            <a:r>
              <a:rPr lang="ru-RU" i="1" dirty="0"/>
              <a:t>комплексный подход к оценке всех перечисленных    результатов</a:t>
            </a:r>
            <a:r>
              <a:rPr lang="ru-RU" b="1" dirty="0"/>
              <a:t> </a:t>
            </a:r>
            <a:r>
              <a:rPr lang="ru-RU" dirty="0"/>
              <a:t>образования (предметных, метапредметных и личностных);</a:t>
            </a:r>
          </a:p>
          <a:p>
            <a:pPr marL="0" indent="0" algn="just">
              <a:buNone/>
            </a:pPr>
            <a:r>
              <a:rPr lang="ru-RU" dirty="0"/>
              <a:t>в) обеспечить возможность регулирования системы образования на основании полученной информации о достижении планируемых результатов;  возможность принятия педагогических мер для улучшения и совершенствования процессов образования в каждом классе, в школе.</a:t>
            </a:r>
          </a:p>
          <a:p>
            <a:pPr marL="0" indent="0" algn="just">
              <a:buNone/>
            </a:pPr>
            <a:r>
              <a:rPr lang="ru-RU" dirty="0"/>
              <a:t>2. Фиксировать критерии, процедуры, инструменты оценки и формы представления её результатов.</a:t>
            </a:r>
          </a:p>
          <a:p>
            <a:pPr marL="0" indent="0" algn="just">
              <a:buNone/>
            </a:pPr>
            <a:r>
              <a:rPr lang="ru-RU" dirty="0"/>
              <a:t>3. Фиксировать условия и границы применения системы оценки.</a:t>
            </a:r>
          </a:p>
          <a:p>
            <a:pPr marL="0" indent="0" algn="just">
              <a:buNone/>
            </a:pPr>
            <a:r>
              <a:rPr lang="ru-RU" dirty="0"/>
              <a:t>	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5128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88640"/>
            <a:ext cx="8784975" cy="64087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/>
              <a:t>Формы и методы оценки.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Приоритетными в диагностике (контрольные работы и т.п.) становятся: - </a:t>
            </a:r>
            <a:r>
              <a:rPr lang="ru-RU" i="1" dirty="0"/>
              <a:t>продуктивные задания (задачи)</a:t>
            </a:r>
            <a:r>
              <a:rPr lang="ru-RU" dirty="0"/>
              <a:t> по применению знаний и умений, предполагающие создание учеником в ходе решения своего информационного продукта: вывода, оценки и т.п.</a:t>
            </a:r>
          </a:p>
          <a:p>
            <a:pPr marL="0" indent="0">
              <a:buNone/>
            </a:pPr>
            <a:r>
              <a:rPr lang="ru-RU" dirty="0"/>
              <a:t>- </a:t>
            </a:r>
            <a:r>
              <a:rPr lang="ru-RU" i="1" dirty="0" err="1"/>
              <a:t>метапредметные</a:t>
            </a:r>
            <a:r>
              <a:rPr lang="ru-RU" i="1" dirty="0"/>
              <a:t> диагностические работы, </a:t>
            </a:r>
            <a:r>
              <a:rPr lang="ru-RU" dirty="0"/>
              <a:t>составленные из </a:t>
            </a:r>
            <a:r>
              <a:rPr lang="ru-RU" dirty="0" err="1"/>
              <a:t>компетентностных</a:t>
            </a:r>
            <a:r>
              <a:rPr lang="ru-RU" dirty="0"/>
              <a:t> заданий, требующих от  ученика познавательных, регулятивных и коммуникативных действий;</a:t>
            </a:r>
          </a:p>
          <a:p>
            <a:pPr marL="0" indent="0">
              <a:buNone/>
            </a:pPr>
            <a:r>
              <a:rPr lang="ru-RU" dirty="0"/>
              <a:t>- </a:t>
            </a:r>
            <a:r>
              <a:rPr lang="ru-RU" i="1" dirty="0"/>
              <a:t>диагностика результатов личностного развития, </a:t>
            </a:r>
            <a:r>
              <a:rPr lang="ru-RU" dirty="0"/>
              <a:t>которая проводится в разных формах (диагностическая работа, результаты наблюдений и т.д.). Диагностика предполагает проявления учеником качеств своей личности: оценки поступков, обозначение своей жизненной позиции, культурного выбора, мотивов, личностных целей. Это сугубо личная сфера, поэтому правила личной безопасности, конфиденциальности требуют проводить такую диагностику только в виде неперсонифицированных работ.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4253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260648"/>
            <a:ext cx="8856983" cy="6480720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dirty="0" smtClean="0"/>
              <a:t>Основные </a:t>
            </a:r>
            <a:r>
              <a:rPr lang="ru-RU" dirty="0"/>
              <a:t>разделы «Портфеля достижений»: </a:t>
            </a:r>
          </a:p>
          <a:p>
            <a:pPr marL="0" lvl="0" indent="0">
              <a:buNone/>
            </a:pPr>
            <a:r>
              <a:rPr lang="ru-RU" dirty="0" smtClean="0"/>
              <a:t>-показатели </a:t>
            </a:r>
            <a:r>
              <a:rPr lang="ru-RU" dirty="0"/>
              <a:t>предметных результатов (контрольные работы, данные из таблиц результатов, выборки проектных, творческих и других работ по разным предметам);</a:t>
            </a:r>
          </a:p>
          <a:p>
            <a:pPr marL="0" lvl="0" indent="0">
              <a:buNone/>
            </a:pPr>
            <a:r>
              <a:rPr lang="ru-RU" dirty="0" smtClean="0"/>
              <a:t>-показатели </a:t>
            </a:r>
            <a:r>
              <a:rPr lang="ru-RU" dirty="0"/>
              <a:t>метапредметных результатов;</a:t>
            </a:r>
          </a:p>
          <a:p>
            <a:pPr marL="0" lvl="0" indent="0">
              <a:buNone/>
            </a:pPr>
            <a:r>
              <a:rPr lang="ru-RU" dirty="0" smtClean="0"/>
              <a:t>-показатели </a:t>
            </a:r>
            <a:r>
              <a:rPr lang="ru-RU" dirty="0"/>
              <a:t>личностных результатов (прежде всего во </a:t>
            </a:r>
            <a:r>
              <a:rPr lang="ru-RU" dirty="0" err="1"/>
              <a:t>внеучебной</a:t>
            </a:r>
            <a:r>
              <a:rPr lang="ru-RU" dirty="0"/>
              <a:t> деятельности).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8989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332656"/>
            <a:ext cx="7408333" cy="57935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Итоговая оценка за ступень начальной школы </a:t>
            </a:r>
            <a:r>
              <a:rPr lang="ru-RU" dirty="0"/>
              <a:t>осуществляется</a:t>
            </a:r>
            <a:r>
              <a:rPr lang="ru-RU" b="1" dirty="0"/>
              <a:t> </a:t>
            </a:r>
            <a:r>
              <a:rPr lang="ru-RU" dirty="0"/>
              <a:t>на основе всех положительных результатов, накопленных учеником в своем портфеле достижений, и на основе итоговой диагностики предметных и метапредметных результатов. </a:t>
            </a:r>
          </a:p>
          <a:p>
            <a:pPr lvl="0"/>
            <a:r>
              <a:rPr lang="ru-RU" b="1" dirty="0"/>
              <a:t>Внешняя оценка: </a:t>
            </a:r>
            <a:r>
              <a:rPr lang="ru-RU" dirty="0"/>
              <a:t>аттестация выпускников начальной школы, результаты участия в олимпиадах, конкурсах, мониторинговые исследования качества образования.</a:t>
            </a:r>
          </a:p>
          <a:p>
            <a:pPr lvl="0"/>
            <a:r>
              <a:rPr lang="ru-RU" b="1" dirty="0"/>
              <a:t>Внутренняя оценка: </a:t>
            </a:r>
            <a:r>
              <a:rPr lang="ru-RU" dirty="0"/>
              <a:t>текущие отметки, самооценка учащихся, портфель достижений, промежуточные оценки учащихся, итоговые оценки учащихся.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9532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1981674"/>
              </p:ext>
            </p:extLst>
          </p:nvPr>
        </p:nvGraphicFramePr>
        <p:xfrm>
          <a:off x="323527" y="3212975"/>
          <a:ext cx="8073788" cy="28348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40161"/>
                <a:gridCol w="1944216"/>
                <a:gridCol w="1584176"/>
                <a:gridCol w="1454240"/>
                <a:gridCol w="1650995"/>
              </a:tblGrid>
              <a:tr h="3771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</a:rPr>
                        <a:t>Количество обучающихся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</a:rPr>
                        <a:t>Высокий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</a:rPr>
                        <a:t>Средний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</a:rPr>
                        <a:t>Низкий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0516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</a:rPr>
                        <a:t>I </a:t>
                      </a: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</a:rPr>
                        <a:t>четверть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14300" algn="l"/>
                          <a:tab pos="635635" algn="ctr"/>
                        </a:tabLs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</a:rPr>
                        <a:t>		40%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</a:rPr>
                        <a:t>40%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</a:rPr>
                        <a:t>20%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0516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</a:rPr>
                        <a:t>II </a:t>
                      </a: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</a:rPr>
                        <a:t>четверть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</a:rPr>
                        <a:t>50%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</a:rPr>
                        <a:t>30%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</a:rPr>
                        <a:t>20%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166812" y="692696"/>
            <a:ext cx="7293619" cy="5232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114300" algn="l"/>
                <a:tab pos="635000" algn="ct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114300" algn="l"/>
                <a:tab pos="635000" algn="ct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114300" algn="l"/>
                <a:tab pos="635000" algn="ct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114300" algn="l"/>
                <a:tab pos="635000" algn="ct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114300" algn="l"/>
                <a:tab pos="635000" algn="ct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114300" algn="l"/>
                <a:tab pos="635000" algn="ct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114300" algn="l"/>
                <a:tab pos="635000" algn="ct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114300" algn="l"/>
                <a:tab pos="635000" algn="ct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114300" algn="l"/>
                <a:tab pos="635000" algn="ct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  <a:tab pos="635000" algn="ctr"/>
              </a:tabLst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Динамика успешности обучения второклассников.</a:t>
            </a:r>
            <a:endParaRPr kumimoji="0" lang="ru-RU" alt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  <a:tab pos="635000" algn="ctr"/>
              </a:tabLst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0643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1813278"/>
              </p:ext>
            </p:extLst>
          </p:nvPr>
        </p:nvGraphicFramePr>
        <p:xfrm>
          <a:off x="467544" y="2348879"/>
          <a:ext cx="7632848" cy="26642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12094"/>
                <a:gridCol w="1932339"/>
                <a:gridCol w="1486414"/>
                <a:gridCol w="1486414"/>
                <a:gridCol w="1315587"/>
              </a:tblGrid>
              <a:tr h="7920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Количество обучающихся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Высокий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Средний</a:t>
                      </a:r>
                      <a:endParaRPr lang="ru-RU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Низкий</a:t>
                      </a:r>
                      <a:endParaRPr lang="ru-RU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9361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+mn-lt"/>
                          <a:ea typeface="+mn-ea"/>
                        </a:rPr>
                        <a:t>Сентябрь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10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50%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30%</a:t>
                      </a:r>
                      <a:endParaRPr lang="ru-RU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20%</a:t>
                      </a:r>
                      <a:endParaRPr lang="ru-RU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9361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Декабрь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10</a:t>
                      </a:r>
                      <a:endParaRPr lang="ru-RU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50%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30%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20%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67544" y="254641"/>
            <a:ext cx="7992888" cy="147732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Динамика результативности обучения по предметным областям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Русский язык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264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3269516"/>
              </p:ext>
            </p:extLst>
          </p:nvPr>
        </p:nvGraphicFramePr>
        <p:xfrm>
          <a:off x="323528" y="2564904"/>
          <a:ext cx="8300861" cy="19442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16748"/>
                <a:gridCol w="1899676"/>
                <a:gridCol w="1440160"/>
                <a:gridCol w="1433359"/>
                <a:gridCol w="1610918"/>
              </a:tblGrid>
              <a:tr h="9721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Количество обучающихся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Высокий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Средний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Низкий</a:t>
                      </a:r>
                      <a:endParaRPr lang="ru-RU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860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Сентябрь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10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40%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40%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20%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860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Декабрь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10</a:t>
                      </a:r>
                      <a:endParaRPr lang="ru-RU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50%</a:t>
                      </a:r>
                      <a:endParaRPr lang="ru-RU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30%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20%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699777" y="665203"/>
            <a:ext cx="3792833" cy="80021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Математика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7423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9692641"/>
              </p:ext>
            </p:extLst>
          </p:nvPr>
        </p:nvGraphicFramePr>
        <p:xfrm>
          <a:off x="179512" y="2564903"/>
          <a:ext cx="8424936" cy="22623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62446"/>
                <a:gridCol w="1718456"/>
                <a:gridCol w="2007896"/>
                <a:gridCol w="1676783"/>
                <a:gridCol w="1659355"/>
              </a:tblGrid>
              <a:tr h="11311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Количество обучающихся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Высокий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Средний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Низкий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655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Сентябрь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10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40%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40%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20%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655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Декабрь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10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50%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30%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20%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940470" y="361782"/>
            <a:ext cx="3622082" cy="83099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Кабардинский язык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3106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12</TotalTime>
  <Words>592</Words>
  <Application>Microsoft Office PowerPoint</Application>
  <PresentationFormat>Экран (4:3)</PresentationFormat>
  <Paragraphs>179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Волна</vt:lpstr>
      <vt:lpstr>Формирование  предметных, метапредметных и личностных компетенций обучающихся  2 класса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 предметных, метапредметных и личностных компетенций обучающихся  2 класса</dc:title>
  <dc:creator>777</dc:creator>
  <cp:lastModifiedBy>777</cp:lastModifiedBy>
  <cp:revision>3</cp:revision>
  <dcterms:created xsi:type="dcterms:W3CDTF">2014-01-28T16:10:24Z</dcterms:created>
  <dcterms:modified xsi:type="dcterms:W3CDTF">2014-01-28T16:33:51Z</dcterms:modified>
</cp:coreProperties>
</file>