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8" r:id="rId8"/>
    <p:sldId id="261" r:id="rId9"/>
    <p:sldId id="264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59" autoAdjust="0"/>
    <p:restoredTop sz="86323" autoAdjust="0"/>
  </p:normalViewPr>
  <p:slideViewPr>
    <p:cSldViewPr>
      <p:cViewPr varScale="1">
        <p:scale>
          <a:sx n="78" d="100"/>
          <a:sy n="78" d="100"/>
        </p:scale>
        <p:origin x="-8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662AD6-13B8-460D-834D-4C4F3D022CDB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1BAC0C-3188-4C14-9C06-740DB5676A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D4FF50-8FEB-4250-A95A-DED7B70B597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C4996E-A95F-49FA-AD2E-B2CA5885DC00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A76403-2881-4C88-8855-2F55D25851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B34F2-5861-426D-A7C9-BDED4BD36AE4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4931A-F868-409F-B550-B09D217F9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0A8BA-3D3F-44AF-A1E4-A58BBAF5CF50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3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A8856-657B-4724-A993-9001917652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2A8E6-945D-4F9F-9168-8779180B2A7B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9BEE6-D1FD-4BCF-994E-BE2ADD6BCC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31BB07-20D1-4615-8D0F-1484E608CE99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56BD03-0E86-4E0E-B8FE-1D2C5BF5F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D194-96B6-4195-BB79-5D404D7D41C2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1E02A-C4AB-4599-A3A4-7A6A07DCB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DE95A-93F7-403B-BA0B-BF3F688C4633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E1308-0850-4FC9-BE40-DAA66E2BF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81902-ED20-47EB-8088-C8C44A9DA907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69E98-2186-416E-A945-1737FAC8C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420FC-EFB0-4207-AF24-B9BDFBA4627C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D66D4-88BC-4C09-B4FD-44577FEB4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7DDC41-5D22-4E46-A5E8-6DB58A5DFBB2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95F253-F9A2-4B9D-B530-C39278024F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E4BD8-72CD-4AC2-8856-6B877601043D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725E-DA4F-4DC8-ABA7-492CE5E0B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55B048A-CF92-4B70-9D60-9BFE3D22E7FC}" type="datetimeFigureOut">
              <a:rPr lang="ru-RU"/>
              <a:pPr>
                <a:defRPr/>
              </a:pPr>
              <a:t>25.11.2014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5C51897-8522-4C4A-A39F-1D2F51B8A0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  <p:sldLayoutId id="2147483671" r:id="rId4"/>
    <p:sldLayoutId id="2147483670" r:id="rId5"/>
    <p:sldLayoutId id="2147483669" r:id="rId6"/>
    <p:sldLayoutId id="2147483668" r:id="rId7"/>
    <p:sldLayoutId id="2147483675" r:id="rId8"/>
    <p:sldLayoutId id="2147483667" r:id="rId9"/>
    <p:sldLayoutId id="2147483666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H:\&#1091;&#1088;&#1086;&#1082;\&#1084;&#1086;&#1081;%20&#1091;&#1088;&#1086;&#1082;\&#1091;&#1088;&#1086;&#1082;%20&#1088;&#1091;&#1089;&#1089;&#1082;&#1080;&#1081;%20&#1103;&#1079;&#1099;&#1082;%20&#1052;&#1086;&#1089;&#1082;&#1074;&#1080;&#1085;&#1072;%20&#1048;.&#1052;\&#1060;&#1080;&#1079;&#1084;&#1080;&#1085;&#1091;&#1090;&#1082;&#1072;%20+.wma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13" y="1820863"/>
            <a:ext cx="7772400" cy="1828800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l" eaLnBrk="1" hangingPunct="1">
              <a:defRPr/>
            </a:pPr>
            <a:r>
              <a:rPr lang="ru-RU" sz="410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Тема урока:</a:t>
            </a:r>
            <a:br>
              <a:rPr lang="ru-RU" sz="410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10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</a:t>
            </a:r>
            <a:r>
              <a:rPr lang="ru-RU" sz="4100" i="1" u="sng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Склонение  имён существительных</a:t>
            </a:r>
            <a:r>
              <a:rPr lang="ru-RU" sz="410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».</a:t>
            </a:r>
            <a:br>
              <a:rPr lang="ru-RU" sz="410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4100" smtClean="0">
              <a:solidFill>
                <a:srgbClr val="FF8D3E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/>
        <p:txBody>
          <a:bodyPr lIns="91440" tIns="45720"/>
          <a:lstStyle/>
          <a:p>
            <a:pPr marL="228600" indent="-182563" algn="ctr" eaLnBrk="1" hangingPunct="1">
              <a:buFont typeface="Wingdings 2" pitchFamily="18" charset="2"/>
              <a:buNone/>
            </a:pPr>
            <a:r>
              <a:rPr lang="ru-RU" sz="8000" smtClean="0">
                <a:solidFill>
                  <a:srgbClr val="568D11"/>
                </a:solidFill>
              </a:rPr>
              <a:t>Урок окончен!</a:t>
            </a:r>
          </a:p>
          <a:p>
            <a:pPr marL="228600" indent="-182563" algn="ctr" eaLnBrk="1" hangingPunct="1">
              <a:buFont typeface="Wingdings 2" pitchFamily="18" charset="2"/>
              <a:buNone/>
            </a:pPr>
            <a:r>
              <a:rPr lang="ru-RU" sz="8000" smtClean="0">
                <a:solidFill>
                  <a:srgbClr val="0D79CA"/>
                </a:solidFill>
              </a:rPr>
              <a:t>МОЛОДЦЫ!</a:t>
            </a:r>
          </a:p>
          <a:p>
            <a:pPr marL="228600" indent="-182563" algn="ctr" eaLnBrk="1" hangingPunct="1">
              <a:buFont typeface="Wingdings 2" pitchFamily="18" charset="2"/>
              <a:buNone/>
            </a:pPr>
            <a:endParaRPr lang="ru-RU" sz="8000" smtClean="0">
              <a:solidFill>
                <a:srgbClr val="0D79CA"/>
              </a:solidFill>
            </a:endParaRPr>
          </a:p>
        </p:txBody>
      </p:sp>
      <p:pic>
        <p:nvPicPr>
          <p:cNvPr id="24580" name="Picture 4" descr="Картинка 16 из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0" y="3429000"/>
            <a:ext cx="3124200" cy="281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 fontScale="6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Цели урока: </a:t>
            </a:r>
            <a:endParaRPr lang="ru-RU" dirty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Углубить знания детей об имени существительном как части речи.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Формировать навыки склонения имён существительных в единственном числе.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 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Обучающие: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Учить определять склонения имен существительных.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Развивать навыки сознательного использования падежных форм имени существительного в речи.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Обогащение словаря учащихся.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 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Воспитывающие: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Воспитание чувства бережливого отношения к хлебу.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Расширение знаний о пользе хлеба, о его ценности, о тяжёлом труде хлебороба.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ъект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endParaRPr lang="ru-RU" smtClean="0"/>
          </a:p>
          <a:p>
            <a:pPr marL="0" indent="0" algn="ctr" eaLnBrk="1" hangingPunct="1">
              <a:buFont typeface="Wingdings 2" pitchFamily="18" charset="2"/>
              <a:buNone/>
            </a:pPr>
            <a:endParaRPr lang="ru-RU" smtClean="0"/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mtClean="0"/>
              <a:t>Широко, а не море,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mtClean="0"/>
              <a:t>Золото, а не деньги,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mtClean="0"/>
              <a:t>Сегодня на земле,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mtClean="0"/>
              <a:t>А завтра на столе.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34670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u="sng" dirty="0"/>
              <a:t>Работа с текстом</a:t>
            </a:r>
            <a:r>
              <a:rPr lang="ru-RU" u="sng" dirty="0"/>
              <a:t>. </a:t>
            </a:r>
            <a:endParaRPr lang="ru-RU" dirty="0"/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/>
              <a:t>Хлеб </a:t>
            </a:r>
            <a:r>
              <a:rPr lang="ru-RU" i="1" dirty="0"/>
              <a:t>спасли</a:t>
            </a:r>
            <a:r>
              <a:rPr lang="ru-RU" i="1" dirty="0" smtClean="0"/>
              <a:t>!                                   </a:t>
            </a:r>
            <a:r>
              <a:rPr lang="ru-RU" i="1" baseline="-25000" dirty="0" smtClean="0"/>
              <a:t>                                                        </a:t>
            </a:r>
            <a:endParaRPr lang="ru-RU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/>
              <a:t>       В </a:t>
            </a:r>
            <a:r>
              <a:rPr lang="ru-RU" i="1" dirty="0"/>
              <a:t>жаркий полдень ребята шли</a:t>
            </a:r>
            <a:r>
              <a:rPr lang="ru-RU" b="1" i="1" dirty="0"/>
              <a:t> по</a:t>
            </a:r>
            <a:r>
              <a:rPr lang="ru-RU" i="1" dirty="0"/>
              <a:t> полевой  </a:t>
            </a:r>
            <a:r>
              <a:rPr lang="ru-RU" b="1" i="1" dirty="0"/>
              <a:t>дороге</a:t>
            </a:r>
            <a:r>
              <a:rPr lang="ru-RU" i="1" dirty="0"/>
              <a:t>. Вдруг они </a:t>
            </a:r>
            <a:r>
              <a:rPr lang="ru-RU" i="1" baseline="-25000" dirty="0"/>
              <a:t>  </a:t>
            </a:r>
            <a:r>
              <a:rPr lang="ru-RU" i="1" dirty="0"/>
              <a:t>увидели  </a:t>
            </a:r>
            <a:r>
              <a:rPr lang="ru-RU" b="1" i="1" dirty="0"/>
              <a:t>в поле</a:t>
            </a:r>
            <a:r>
              <a:rPr lang="ru-RU" i="1" dirty="0"/>
              <a:t> клубы дыма. Это горела спелая </a:t>
            </a:r>
            <a:r>
              <a:rPr lang="ru-RU" b="1" i="1" dirty="0"/>
              <a:t>рожь</a:t>
            </a:r>
            <a:r>
              <a:rPr lang="ru-RU" i="1" dirty="0"/>
              <a:t>. </a:t>
            </a:r>
            <a:r>
              <a:rPr lang="ru-RU" b="1" i="1" dirty="0"/>
              <a:t>Коля</a:t>
            </a:r>
            <a:r>
              <a:rPr lang="ru-RU" i="1" dirty="0"/>
              <a:t> и Серёжа кинулись тушить пожар. </a:t>
            </a:r>
            <a:r>
              <a:rPr lang="ru-RU" b="1" i="1" dirty="0"/>
              <a:t>Миша</a:t>
            </a:r>
            <a:r>
              <a:rPr lang="ru-RU" i="1" dirty="0"/>
              <a:t> поскакал </a:t>
            </a:r>
            <a:r>
              <a:rPr lang="ru-RU" b="1" i="1" dirty="0"/>
              <a:t>на коне</a:t>
            </a:r>
            <a:r>
              <a:rPr lang="ru-RU" i="1" dirty="0"/>
              <a:t>  </a:t>
            </a:r>
            <a:r>
              <a:rPr lang="ru-RU" b="1" i="1" dirty="0"/>
              <a:t>в село</a:t>
            </a:r>
            <a:r>
              <a:rPr lang="ru-RU" i="1" dirty="0"/>
              <a:t>. Вскоре подъехали два </a:t>
            </a:r>
            <a:r>
              <a:rPr lang="ru-RU" b="1" i="1" dirty="0"/>
              <a:t>трактора</a:t>
            </a:r>
            <a:r>
              <a:rPr lang="ru-RU" i="1" dirty="0"/>
              <a:t>. Они стали заваливать </a:t>
            </a:r>
            <a:r>
              <a:rPr lang="ru-RU" b="1" i="1" dirty="0"/>
              <a:t>рожь</a:t>
            </a:r>
            <a:r>
              <a:rPr lang="ru-RU" i="1" dirty="0"/>
              <a:t> пластами свежей  </a:t>
            </a:r>
            <a:r>
              <a:rPr lang="ru-RU" b="1" i="1" dirty="0"/>
              <a:t>земли.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857375" y="1428750"/>
            <a:ext cx="542925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err="1" smtClean="0"/>
              <a:t>Физминутка</a:t>
            </a:r>
            <a:endParaRPr lang="ru-RU" dirty="0"/>
          </a:p>
        </p:txBody>
      </p:sp>
      <p:pic>
        <p:nvPicPr>
          <p:cNvPr id="6" name="Физминутка +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358188" y="60007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6" descr="D:\МОСКВИНА\картинки\картинки\школьные принадлежности\71346a0cba8c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" y="3722688"/>
            <a:ext cx="142875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49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722313" y="1820863"/>
            <a:ext cx="7772400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alt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pic>
        <p:nvPicPr>
          <p:cNvPr id="21507" name="Picture 2" descr="F:\флешка кингстон\рамки жля презентаций\белое поле\картинка\1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71500" y="642938"/>
            <a:ext cx="20891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3200" b="1">
                <a:solidFill>
                  <a:srgbClr val="FF0000"/>
                </a:solidFill>
                <a:latin typeface="Calibri" pitchFamily="34" charset="0"/>
              </a:rPr>
              <a:t>1</a:t>
            </a:r>
          </a:p>
          <a:p>
            <a:pPr algn="ctr"/>
            <a:r>
              <a:rPr lang="ru-RU" altLang="ru-RU" sz="3200" b="1">
                <a:solidFill>
                  <a:srgbClr val="FF0000"/>
                </a:solidFill>
                <a:latin typeface="Calibri" pitchFamily="34" charset="0"/>
              </a:rPr>
              <a:t>склонение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00438" y="642938"/>
            <a:ext cx="20891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3200" b="1">
                <a:solidFill>
                  <a:srgbClr val="FF0000"/>
                </a:solidFill>
                <a:latin typeface="Calibri" pitchFamily="34" charset="0"/>
              </a:rPr>
              <a:t>2</a:t>
            </a:r>
          </a:p>
          <a:p>
            <a:pPr algn="ctr"/>
            <a:r>
              <a:rPr lang="ru-RU" altLang="ru-RU" sz="3200" b="1">
                <a:solidFill>
                  <a:srgbClr val="FF0000"/>
                </a:solidFill>
                <a:latin typeface="Calibri" pitchFamily="34" charset="0"/>
              </a:rPr>
              <a:t>склонение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072188" y="642938"/>
            <a:ext cx="264318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3200" b="1">
                <a:solidFill>
                  <a:srgbClr val="FF0000"/>
                </a:solidFill>
                <a:latin typeface="Calibri" pitchFamily="34" charset="0"/>
              </a:rPr>
              <a:t>3</a:t>
            </a:r>
          </a:p>
          <a:p>
            <a:pPr algn="ctr"/>
            <a:r>
              <a:rPr lang="ru-RU" altLang="ru-RU" sz="3200" b="1">
                <a:solidFill>
                  <a:srgbClr val="FF0000"/>
                </a:solidFill>
                <a:latin typeface="Calibri" pitchFamily="34" charset="0"/>
              </a:rPr>
              <a:t>склонение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8625" y="4214813"/>
            <a:ext cx="1158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4000" b="1">
                <a:latin typeface="Calibri" pitchFamily="34" charset="0"/>
              </a:rPr>
              <a:t>Ж.р.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8625" y="2214563"/>
            <a:ext cx="1181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4000" b="1">
                <a:latin typeface="Calibri" pitchFamily="34" charset="0"/>
              </a:rPr>
              <a:t>М.р.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429000" y="4286250"/>
            <a:ext cx="1279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4000" b="1">
                <a:latin typeface="Calibri" pitchFamily="34" charset="0"/>
              </a:rPr>
              <a:t>Ср.р.</a:t>
            </a:r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1500188" y="2428875"/>
            <a:ext cx="431800" cy="2500313"/>
          </a:xfrm>
          <a:prstGeom prst="rightBrace">
            <a:avLst>
              <a:gd name="adj1" fmla="val 23811"/>
              <a:gd name="adj2" fmla="val 50000"/>
            </a:avLst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00438" y="2357438"/>
            <a:ext cx="1181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4000" b="1">
                <a:latin typeface="Calibri" pitchFamily="34" charset="0"/>
              </a:rPr>
              <a:t>М.р.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357938" y="2357438"/>
            <a:ext cx="1158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4000" b="1">
                <a:latin typeface="Calibri" pitchFamily="34" charset="0"/>
              </a:rPr>
              <a:t>Ж.р.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857375" y="2643188"/>
            <a:ext cx="928688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800">
                <a:latin typeface="Calibri" pitchFamily="34" charset="0"/>
              </a:rPr>
              <a:t> </a:t>
            </a:r>
            <a:r>
              <a:rPr lang="ru-RU" altLang="ru-RU" sz="4800" b="1" i="1">
                <a:solidFill>
                  <a:srgbClr val="7030A0"/>
                </a:solidFill>
                <a:latin typeface="Calibri" pitchFamily="34" charset="0"/>
              </a:rPr>
              <a:t>а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857375" y="3929063"/>
            <a:ext cx="928688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800" b="1" i="1">
                <a:solidFill>
                  <a:srgbClr val="7030A0"/>
                </a:solidFill>
                <a:latin typeface="Calibri" pitchFamily="34" charset="0"/>
              </a:rPr>
              <a:t>я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786313" y="3786188"/>
            <a:ext cx="928687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800">
                <a:latin typeface="Calibri" pitchFamily="34" charset="0"/>
              </a:rPr>
              <a:t> </a:t>
            </a:r>
            <a:r>
              <a:rPr lang="ru-RU" altLang="ru-RU" sz="4800" b="1" i="1">
                <a:solidFill>
                  <a:srgbClr val="7030A0"/>
                </a:solidFill>
                <a:latin typeface="Calibri" pitchFamily="34" charset="0"/>
              </a:rPr>
              <a:t>о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786313" y="4714875"/>
            <a:ext cx="928687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800">
                <a:latin typeface="Calibri" pitchFamily="34" charset="0"/>
              </a:rPr>
              <a:t> </a:t>
            </a:r>
            <a:r>
              <a:rPr lang="ru-RU" altLang="ru-RU" sz="4800" b="1" i="1">
                <a:solidFill>
                  <a:srgbClr val="7030A0"/>
                </a:solidFill>
                <a:latin typeface="Calibri" pitchFamily="34" charset="0"/>
              </a:rPr>
              <a:t>е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714875" y="2286000"/>
            <a:ext cx="928688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800">
                <a:latin typeface="Calibri" pitchFamily="34" charset="0"/>
              </a:rPr>
              <a:t> 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786688" y="2286000"/>
            <a:ext cx="928687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4800">
                <a:latin typeface="Calibri" pitchFamily="34" charset="0"/>
              </a:rPr>
              <a:t> 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358063" y="2286000"/>
            <a:ext cx="4873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4800" b="1" i="1">
                <a:solidFill>
                  <a:srgbClr val="7030A0"/>
                </a:solidFill>
                <a:latin typeface="Calibri" pitchFamily="34" charset="0"/>
              </a:rPr>
              <a:t>ь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/>
      <p:bldP spid="16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B9CDA40-3501-4A2B-9C6C-B3EDC5126D14}" type="datetime1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25.11.2014</a:t>
            </a:fld>
            <a:endParaRPr lang="ru-RU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" name="Нижний колонтитул 2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http://aida.ucoz.ru</a:t>
            </a:r>
            <a:endParaRPr lang="ru-RU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141B84F-A12F-4E0B-81E4-BE715E6EC42B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88" y="571500"/>
            <a:ext cx="74295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E46C0A"/>
                </a:solidFill>
              </a:rPr>
              <a:t>Как определить склонение имён существительных: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3963988" y="1677988"/>
            <a:ext cx="642937" cy="1587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43188" y="2000250"/>
            <a:ext cx="40005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984807"/>
                </a:solidFill>
              </a:rPr>
              <a:t>Именительный падеж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3965575" y="2749550"/>
            <a:ext cx="642938" cy="1588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86000" y="3143250"/>
            <a:ext cx="40005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984807"/>
                </a:solidFill>
              </a:rPr>
              <a:t>род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3965575" y="3892550"/>
            <a:ext cx="642938" cy="1588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86000" y="4286250"/>
            <a:ext cx="40005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984807"/>
                </a:solidFill>
              </a:rPr>
              <a:t>выделить окончание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5286375"/>
            <a:ext cx="74295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E46C0A"/>
                </a:solidFill>
              </a:rPr>
              <a:t>по роду и окончанию определить</a:t>
            </a:r>
          </a:p>
          <a:p>
            <a:pPr algn="ctr"/>
            <a:r>
              <a:rPr lang="ru-RU" sz="2400" b="1">
                <a:solidFill>
                  <a:srgbClr val="E46C0A"/>
                </a:solidFill>
              </a:rPr>
              <a:t>склонение.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3965575" y="4964113"/>
            <a:ext cx="642937" cy="1588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34" name="Picture 14" descr="0115f0dcae42e13f938756ba5ea919e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3068638"/>
            <a:ext cx="2089150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5" name="Picture 15" descr="74d5d1cd507296fe482e2472506c8ba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2349500"/>
            <a:ext cx="1282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620713"/>
            <a:ext cx="8183562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Оцени свою работу 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3554" name="Прямоугольник 2"/>
          <p:cNvSpPr>
            <a:spLocks noChangeArrowheads="1"/>
          </p:cNvSpPr>
          <p:nvPr/>
        </p:nvSpPr>
        <p:spPr bwMode="auto">
          <a:xfrm>
            <a:off x="357188" y="1785938"/>
            <a:ext cx="771525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sz="3200"/>
              <a:t>Работаю отлично, со всеми заданиями справляюсь. Могу помочь товарищу.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 sz="3200"/>
          </a:p>
          <a:p>
            <a:pPr>
              <a:lnSpc>
                <a:spcPct val="80000"/>
              </a:lnSpc>
            </a:pPr>
            <a:r>
              <a:rPr lang="ru-RU" altLang="ru-RU" sz="3200"/>
              <a:t>Работаю хорошо, всё понимаю.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 sz="3200"/>
          </a:p>
          <a:p>
            <a:pPr>
              <a:lnSpc>
                <a:spcPct val="80000"/>
              </a:lnSpc>
            </a:pPr>
            <a:r>
              <a:rPr lang="ru-RU" altLang="ru-RU" sz="3200"/>
              <a:t>Работаю хорошо, иногда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3200"/>
              <a:t>нуждаюсь в помощи.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 sz="3200"/>
          </a:p>
          <a:p>
            <a:pPr>
              <a:lnSpc>
                <a:spcPct val="80000"/>
              </a:lnSpc>
            </a:pPr>
            <a:r>
              <a:rPr lang="ru-RU" altLang="ru-RU" sz="3200"/>
              <a:t>Работать было интересно, но были проблемы, прошу помощи.</a:t>
            </a:r>
          </a:p>
        </p:txBody>
      </p:sp>
      <p:sp>
        <p:nvSpPr>
          <p:cNvPr id="23555" name="Oval 5"/>
          <p:cNvSpPr>
            <a:spLocks noChangeArrowheads="1"/>
          </p:cNvSpPr>
          <p:nvPr/>
        </p:nvSpPr>
        <p:spPr bwMode="auto">
          <a:xfrm>
            <a:off x="7812088" y="1727200"/>
            <a:ext cx="914400" cy="9144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>
              <a:solidFill>
                <a:srgbClr val="00B050"/>
              </a:solidFill>
            </a:endParaRPr>
          </a:p>
        </p:txBody>
      </p:sp>
      <p:sp>
        <p:nvSpPr>
          <p:cNvPr id="23556" name="Oval 5"/>
          <p:cNvSpPr>
            <a:spLocks noChangeArrowheads="1"/>
          </p:cNvSpPr>
          <p:nvPr/>
        </p:nvSpPr>
        <p:spPr bwMode="auto">
          <a:xfrm>
            <a:off x="7796213" y="4714875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7796213" y="2714625"/>
            <a:ext cx="914400" cy="914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7796213" y="3800475"/>
            <a:ext cx="9144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2133600"/>
            <a:ext cx="8183562" cy="32400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200" smtClean="0">
                <a:solidFill>
                  <a:schemeClr val="tx1"/>
                </a:solidFill>
                <a:effectLst/>
              </a:rPr>
              <a:t>Домашнее задание: </a:t>
            </a:r>
            <a:br>
              <a:rPr lang="ru-RU" sz="3200" smtClean="0">
                <a:solidFill>
                  <a:schemeClr val="tx1"/>
                </a:solidFill>
                <a:effectLst/>
              </a:rPr>
            </a:br>
            <a:r>
              <a:rPr lang="ru-RU" sz="3200" smtClean="0">
                <a:solidFill>
                  <a:schemeClr val="tx1"/>
                </a:solidFill>
                <a:effectLst/>
              </a:rPr>
              <a:t>Упражнение 109.</a:t>
            </a:r>
            <a:br>
              <a:rPr lang="ru-RU" sz="3200" smtClean="0">
                <a:solidFill>
                  <a:schemeClr val="tx1"/>
                </a:solidFill>
                <a:effectLst/>
              </a:rPr>
            </a:br>
            <a:r>
              <a:rPr lang="ru-RU" sz="3200" smtClean="0">
                <a:solidFill>
                  <a:schemeClr val="tx1"/>
                </a:solidFill>
                <a:effectLst/>
              </a:rPr>
              <a:t>Индивидуальные задания по</a:t>
            </a:r>
            <a:br>
              <a:rPr lang="ru-RU" sz="3200" smtClean="0">
                <a:solidFill>
                  <a:schemeClr val="tx1"/>
                </a:solidFill>
                <a:effectLst/>
              </a:rPr>
            </a:br>
            <a:r>
              <a:rPr lang="ru-RU" sz="3200" smtClean="0">
                <a:solidFill>
                  <a:schemeClr val="tx1"/>
                </a:solidFill>
                <a:effectLst/>
              </a:rPr>
              <a:t>карточкам.</a:t>
            </a:r>
            <a:br>
              <a:rPr lang="ru-RU" sz="3200" smtClean="0">
                <a:solidFill>
                  <a:schemeClr val="tx1"/>
                </a:solidFill>
                <a:effectLst/>
              </a:rPr>
            </a:br>
            <a:r>
              <a:rPr lang="ru-RU" sz="3200" smtClean="0">
                <a:solidFill>
                  <a:schemeClr val="tx1"/>
                </a:solidFill>
                <a:effectLst/>
              </a:rPr>
              <a:t>Выучить правило на стр. 116.</a:t>
            </a:r>
            <a:r>
              <a:rPr lang="ru-RU" sz="3200" smtClean="0">
                <a:effectLst/>
              </a:rPr>
              <a:t/>
            </a:r>
            <a:br>
              <a:rPr lang="ru-RU" sz="3200" smtClean="0">
                <a:effectLst/>
              </a:rPr>
            </a:br>
            <a:endParaRPr lang="ru-RU" sz="320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</TotalTime>
  <Words>208</Words>
  <Application>Microsoft Office PowerPoint</Application>
  <PresentationFormat>Экран (4:3)</PresentationFormat>
  <Paragraphs>63</Paragraphs>
  <Slides>10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Verdana</vt:lpstr>
      <vt:lpstr>Wingdings 2</vt:lpstr>
      <vt:lpstr>Calibri</vt:lpstr>
      <vt:lpstr>Wingdings</vt:lpstr>
      <vt:lpstr>Аспект</vt:lpstr>
      <vt:lpstr>Аспект</vt:lpstr>
      <vt:lpstr>Аспект</vt:lpstr>
      <vt:lpstr>Аспект</vt:lpstr>
      <vt:lpstr>Тема урока: «Склонение  имён существительных». </vt:lpstr>
      <vt:lpstr>Слайд 2</vt:lpstr>
      <vt:lpstr>Слайд 3</vt:lpstr>
      <vt:lpstr>Слайд 4</vt:lpstr>
      <vt:lpstr>Физминутка</vt:lpstr>
      <vt:lpstr>Слайд 6</vt:lpstr>
      <vt:lpstr>Слайд 7</vt:lpstr>
      <vt:lpstr>Оцени свою работу </vt:lpstr>
      <vt:lpstr>Домашнее задание:  Упражнение 109. Индивидуальные задания по карточкам. Выучить правило на стр. 116. 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«Склонение  имён существительных». </dc:title>
  <dc:creator>АСТЁМА</dc:creator>
  <cp:lastModifiedBy>МИЛАНА</cp:lastModifiedBy>
  <cp:revision>8</cp:revision>
  <dcterms:created xsi:type="dcterms:W3CDTF">2014-11-24T08:15:24Z</dcterms:created>
  <dcterms:modified xsi:type="dcterms:W3CDTF">2014-11-25T11:57:48Z</dcterms:modified>
</cp:coreProperties>
</file>