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25"/>
  </p:notesMasterIdLst>
  <p:sldIdLst>
    <p:sldId id="316" r:id="rId2"/>
    <p:sldId id="258" r:id="rId3"/>
    <p:sldId id="259" r:id="rId4"/>
    <p:sldId id="260" r:id="rId5"/>
    <p:sldId id="261" r:id="rId6"/>
    <p:sldId id="262" r:id="rId7"/>
    <p:sldId id="315" r:id="rId8"/>
    <p:sldId id="264" r:id="rId9"/>
    <p:sldId id="265" r:id="rId10"/>
    <p:sldId id="266" r:id="rId11"/>
    <p:sldId id="273" r:id="rId12"/>
    <p:sldId id="285" r:id="rId13"/>
    <p:sldId id="288" r:id="rId14"/>
    <p:sldId id="312" r:id="rId15"/>
    <p:sldId id="313" r:id="rId16"/>
    <p:sldId id="270" r:id="rId17"/>
    <p:sldId id="271" r:id="rId18"/>
    <p:sldId id="272" r:id="rId19"/>
    <p:sldId id="276" r:id="rId20"/>
    <p:sldId id="310" r:id="rId21"/>
    <p:sldId id="280" r:id="rId22"/>
    <p:sldId id="281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0BA5C-D819-4DA9-9AAE-24A2E9989F05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276D0-1196-4C93-97E2-855A667FE6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95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5AC0B5-762E-4478-8216-448EEFF3FC3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61D0E3B-6E3E-4FB4-94D8-62FE02200C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C0B5-762E-4478-8216-448EEFF3FC3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D0E3B-6E3E-4FB4-94D8-62FE02200C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C0B5-762E-4478-8216-448EEFF3FC3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D0E3B-6E3E-4FB4-94D8-62FE02200C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1883634-638D-4554-81BE-8BB28BDDD3A8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75228C-B433-4027-96AA-F8014D904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source=wiz&amp;fp=0&amp;text=%D0%BA%D0%BB%D0%B8%D0%BF%D0%B0%D1%80%D1%82%20%D0%B4%D0%B5%D1%82%D0%B8%20%D0%B2%20%D1%88%D0%BA%D0%BE%D0%BB%D0%B5&amp;noreask=1&amp;pos=0&amp;lr=194&amp;rpt=simage&amp;uinfo=ww-838-wh-572-fw-765-fh-448-pd-1&amp;img_url=http://s49.radikal.ru/i124/0808/ea/a83962b34d64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3.xml"/><Relationship Id="rId7" Type="http://schemas.openxmlformats.org/officeDocument/2006/relationships/slide" Target="slide1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11" Type="http://schemas.openxmlformats.org/officeDocument/2006/relationships/image" Target="../media/image17.jpeg"/><Relationship Id="rId5" Type="http://schemas.openxmlformats.org/officeDocument/2006/relationships/slide" Target="slide16.xml"/><Relationship Id="rId10" Type="http://schemas.openxmlformats.org/officeDocument/2006/relationships/image" Target="../media/image16.jpeg"/><Relationship Id="rId4" Type="http://schemas.openxmlformats.org/officeDocument/2006/relationships/slide" Target="slide15.xml"/><Relationship Id="rId9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Pictures\2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496"/>
            <a:ext cx="3714776" cy="378621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МУНИЦИПАЛЬНОЕ </a:t>
            </a:r>
            <a:r>
              <a:rPr lang="ru-RU" b="1" dirty="0" smtClean="0"/>
              <a:t> КАЗЁННОЕ </a:t>
            </a:r>
          </a:p>
          <a:p>
            <a:pPr algn="ctr"/>
            <a:r>
              <a:rPr lang="ru-RU" b="1" dirty="0" smtClean="0"/>
              <a:t>ОБЩЕОБРАЗОВАТЕЛЬНОЕ </a:t>
            </a:r>
            <a:r>
              <a:rPr lang="ru-RU" b="1" dirty="0" smtClean="0"/>
              <a:t>УЧРЕЖДЕНИЕ</a:t>
            </a:r>
          </a:p>
          <a:p>
            <a:pPr algn="ctr"/>
            <a:r>
              <a:rPr lang="ru-RU" b="1" dirty="0" smtClean="0"/>
              <a:t>«СРЕДНЯЯ ОБЩЕОБРАЗОВАТЕЛЬНАЯ ШКОЛА </a:t>
            </a:r>
            <a:r>
              <a:rPr lang="ru-RU" b="1" dirty="0" err="1" smtClean="0"/>
              <a:t>с.п</a:t>
            </a:r>
            <a:r>
              <a:rPr lang="ru-RU" b="1" dirty="0" smtClean="0"/>
              <a:t>.</a:t>
            </a:r>
            <a:r>
              <a:rPr lang="ru-RU" b="1" dirty="0" smtClean="0"/>
              <a:t> </a:t>
            </a:r>
            <a:r>
              <a:rPr lang="ru-RU" b="1" dirty="0" smtClean="0"/>
              <a:t>ИНАРКОЙ»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857232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Урок-презентация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85720" y="1571612"/>
            <a:ext cx="86868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+mj-ea"/>
                <a:cs typeface="+mj-cs"/>
              </a:rPr>
              <a:t>ИСПОЛЬЗОВАНИЕ  ИКТ  НА  УРОКЕ ФИЗИЧЕСКОЙ  КУЛЬТУРЫ.</a:t>
            </a:r>
            <a:endParaRPr kumimoji="0" lang="ru-RU" sz="3600" b="1" i="0" u="none" strike="noStrike" kern="120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3571876"/>
            <a:ext cx="4572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Подготовил </a:t>
            </a:r>
          </a:p>
          <a:p>
            <a:pPr algn="r"/>
            <a:r>
              <a:rPr lang="ru-RU" dirty="0" smtClean="0"/>
              <a:t>учитель физической культуры и ОБЖ </a:t>
            </a:r>
          </a:p>
          <a:p>
            <a:pPr algn="r"/>
            <a:r>
              <a:rPr lang="ru-RU" dirty="0" smtClean="0"/>
              <a:t>«МОУ СОШ СП </a:t>
            </a:r>
            <a:r>
              <a:rPr lang="ru-RU" dirty="0" err="1" smtClean="0"/>
              <a:t>Инаркой</a:t>
            </a:r>
            <a:r>
              <a:rPr lang="ru-RU" dirty="0" smtClean="0"/>
              <a:t>»</a:t>
            </a:r>
          </a:p>
          <a:p>
            <a:pPr algn="r"/>
            <a:r>
              <a:rPr lang="ru-RU" b="1" dirty="0" err="1" smtClean="0"/>
              <a:t>Гермашиков</a:t>
            </a:r>
            <a:r>
              <a:rPr lang="ru-RU" b="1" dirty="0" smtClean="0"/>
              <a:t> Х.Д.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143372" y="6072206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с.п. </a:t>
            </a:r>
            <a:r>
              <a:rPr lang="ru-RU" dirty="0" err="1" smtClean="0"/>
              <a:t>Инаркой</a:t>
            </a:r>
            <a:endParaRPr lang="ru-RU" dirty="0" smtClean="0"/>
          </a:p>
          <a:p>
            <a:pPr algn="ctr"/>
            <a:r>
              <a:rPr lang="ru-RU" dirty="0" smtClean="0"/>
              <a:t>2018 </a:t>
            </a:r>
            <a:r>
              <a:rPr lang="ru-RU" dirty="0" smtClean="0"/>
              <a:t>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115300" cy="17145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44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Актуальность применения ИКТ на уроке физической культуры:</a:t>
            </a:r>
            <a:endParaRPr lang="ru-RU" sz="44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2071678"/>
            <a:ext cx="8786812" cy="4429156"/>
          </a:xfrm>
        </p:spPr>
        <p:txBody>
          <a:bodyPr>
            <a:noAutofit/>
          </a:bodyPr>
          <a:lstStyle/>
          <a:p>
            <a:pPr marL="274320" indent="-274320" algn="just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недостаточная  двигательная активность;</a:t>
            </a:r>
          </a:p>
          <a:p>
            <a:pPr marL="274320" indent="-274320" algn="just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отсутствие  интереса к физической культуре и  	спорту;</a:t>
            </a:r>
          </a:p>
          <a:p>
            <a:pPr marL="274320" indent="-274320" algn="just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разный уровень учебных возможностей школьников</a:t>
            </a:r>
          </a:p>
          <a:p>
            <a:pPr marL="274320" indent="-274320" algn="just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ru-RU" dirty="0" smtClean="0"/>
              <a:t>недостаточная образованность учащихся в сфере физической культуры.</a:t>
            </a:r>
          </a:p>
          <a:p>
            <a:pPr marL="274320" indent="-274320" algn="just" eaLnBrk="1" fontAlgn="auto" hangingPunct="1">
              <a:lnSpc>
                <a:spcPct val="16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42984"/>
            <a:ext cx="8929718" cy="5143500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800" u="sng" dirty="0" smtClean="0">
                <a:latin typeface="+mn-lt"/>
              </a:rPr>
              <a:t/>
            </a:r>
            <a:br>
              <a:rPr lang="ru-RU" sz="2800" u="sng" dirty="0" smtClean="0">
                <a:latin typeface="+mn-lt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u="sng" dirty="0" smtClean="0">
                <a:latin typeface="+mn-lt"/>
              </a:rPr>
              <a:t/>
            </a:r>
            <a:br>
              <a:rPr lang="ru-RU" sz="2800" u="sng" dirty="0" smtClean="0">
                <a:latin typeface="+mn-lt"/>
              </a:rPr>
            </a:br>
            <a:r>
              <a:rPr lang="ru-RU" sz="2800" u="sng" dirty="0" smtClean="0">
                <a:latin typeface="+mn-lt"/>
              </a:rPr>
              <a:t/>
            </a:r>
            <a:br>
              <a:rPr lang="ru-RU" sz="2800" u="sng" dirty="0" smtClean="0">
                <a:latin typeface="+mn-lt"/>
              </a:rPr>
            </a:br>
            <a:r>
              <a:rPr lang="ru-RU" sz="2800" dirty="0" smtClean="0">
                <a:latin typeface="+mn-lt"/>
              </a:rPr>
              <a:t/>
            </a:r>
            <a:br>
              <a:rPr lang="ru-RU" sz="2800" dirty="0" smtClean="0">
                <a:latin typeface="+mn-lt"/>
              </a:rPr>
            </a:br>
            <a:r>
              <a:rPr lang="ru-RU" sz="2800" dirty="0" smtClean="0">
                <a:latin typeface="+mn-lt"/>
              </a:rPr>
              <a:t> </a:t>
            </a:r>
            <a:br>
              <a:rPr lang="ru-RU" sz="2800" dirty="0" smtClean="0">
                <a:latin typeface="+mn-lt"/>
              </a:rPr>
            </a:br>
            <a:endParaRPr lang="ru-RU" sz="2800" dirty="0">
              <a:latin typeface="+mn-lt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142984"/>
            <a:ext cx="8229600" cy="4786345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800" dirty="0" smtClean="0"/>
              <a:t>  			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 обучения через использование ИКТ  в учебном процессе.</a:t>
            </a:r>
            <a:endParaRPr lang="ru-RU" sz="4000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ru-RU" sz="3200" u="sng" dirty="0" smtClean="0"/>
              <a:t>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endParaRPr lang="ru-RU" sz="3300" dirty="0" smtClean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3300" dirty="0" smtClean="0"/>
              <a:t>повышение уровня теоретических и практических умений, навыков по предмету;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3300" dirty="0" smtClean="0"/>
              <a:t>повышение качества знаний;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3300" dirty="0" smtClean="0"/>
              <a:t>развитие творческих способностей учащихся.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7126" y="214290"/>
            <a:ext cx="87868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Цель 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использования ИКТ на уроке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2928934"/>
            <a:ext cx="6500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Задачи: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285720" y="1000108"/>
            <a:ext cx="8501122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Использование ИКТ не должно длиться на уроке более 15 мин. подряд.</a:t>
            </a:r>
            <a:endParaRPr lang="ru-RU" sz="28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Здесь учитель координирует, направляет, руководит и организует учебный процесс, а сам материал «объясняет» вместо него компьютер.                                                                                                                                                 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помощью видеоряда, звука и текста школьник получает представление об изучаемом двигательном действии.</a:t>
            </a:r>
            <a:endParaRPr lang="ru-RU" sz="28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качестве проверки знаний применяется </a:t>
            </a:r>
            <a:r>
              <a:rPr kumimoji="0" lang="ru-RU" sz="28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компьютерный контроль.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Используется в качестве индивидуального подхода, фиксируется детальная картина успехов и ошибок учеников.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14290"/>
            <a:ext cx="8786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ИСПОЛЬЗОВАНИЕ  ИКТ  НА  УРОКЕ ФИЗИЧЕСКОЙ  КУЛЬТУРЫ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8229600" cy="5810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Использование ИКТ на уроках: 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8229600" cy="47529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Char char="v"/>
            </a:pPr>
            <a:r>
              <a:rPr lang="ru-RU" sz="2800" dirty="0" smtClean="0"/>
              <a:t>ускоряет процесс подготовки к уроку;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v"/>
            </a:pPr>
            <a:r>
              <a:rPr lang="ru-RU" sz="2800" dirty="0" smtClean="0"/>
              <a:t>позволяет учителю  проявить свое творчество;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v"/>
            </a:pPr>
            <a:r>
              <a:rPr lang="ru-RU" sz="2800" dirty="0" smtClean="0"/>
              <a:t>обеспечивает наглядность;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v"/>
            </a:pPr>
            <a:r>
              <a:rPr lang="ru-RU" sz="2800" dirty="0" smtClean="0"/>
              <a:t>повышает интерес и мотивацию к обучению у учащихся;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v"/>
            </a:pPr>
            <a:r>
              <a:rPr lang="ru-RU" sz="2800" dirty="0" smtClean="0"/>
              <a:t>повышает эффективность качества оценивания.</a:t>
            </a:r>
          </a:p>
          <a:p>
            <a:pPr eaLnBrk="1" hangingPunct="1">
              <a:lnSpc>
                <a:spcPct val="200000"/>
              </a:lnSpc>
              <a:buFont typeface="Wingdings" pitchFamily="2" charset="2"/>
              <a:buChar char="v"/>
            </a:pPr>
            <a:endParaRPr lang="ru-RU" sz="2800" dirty="0" smtClean="0"/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43932" cy="997860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Использование ИКТ</a:t>
            </a:r>
            <a:b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</a:br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во внеурочное  время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785926"/>
            <a:ext cx="8143932" cy="4286280"/>
          </a:xfrm>
          <a:solidFill>
            <a:schemeClr val="bg2"/>
          </a:solidFill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v"/>
            </a:pPr>
            <a:r>
              <a:rPr lang="ru-RU" sz="2800" dirty="0" smtClean="0"/>
              <a:t>выявления уровня физической подготовленности учащихся  (мониторинг);</a:t>
            </a:r>
          </a:p>
          <a:p>
            <a:pPr eaLnBrk="1" hangingPunct="1"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ru-RU" sz="2800" dirty="0" smtClean="0"/>
              <a:t>исследования уровня удовлетворённости учащимися, уроков физической культуры (анкетирование);</a:t>
            </a:r>
          </a:p>
          <a:p>
            <a:pPr eaLnBrk="1" hangingPunct="1"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ru-RU" sz="2800" dirty="0" smtClean="0"/>
              <a:t>создание базы данных учащихся.</a:t>
            </a:r>
            <a:endParaRPr lang="ru-RU" dirty="0" smtClean="0"/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36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572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ЧЕМУ МОЖНО НАУЧИТЬ ШКОЛЬНИКОВ,</a:t>
            </a:r>
            <a:r>
              <a:rPr lang="en-US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</a:t>
            </a:r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ИСПОЛЬЗУЯ КОМПЬЮТЕРНЫЕ ТЕХНОЛОГИИ </a:t>
            </a:r>
            <a:r>
              <a:rPr lang="en-US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?</a:t>
            </a:r>
            <a:endParaRPr lang="ru-RU" sz="36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</p:txBody>
      </p:sp>
      <p:pic>
        <p:nvPicPr>
          <p:cNvPr id="34818" name="Picture 2" descr="http://www.blog.magicwish.ru/happywomen/files/2011/07/1219806583_0lik.ru_shokola-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3116"/>
            <a:ext cx="9144000" cy="4714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684213" y="333375"/>
            <a:ext cx="6459555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	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1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. Слушать и слышать друг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друга.</a:t>
            </a:r>
          </a:p>
          <a:p>
            <a:pPr algn="just"/>
            <a:endParaRPr lang="ru-RU" sz="3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Verdana" pitchFamily="34" charset="0"/>
            </a:endParaRPr>
          </a:p>
          <a:p>
            <a:pPr algn="just"/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	2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. Быть терпимыми к высказываниям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другого.</a:t>
            </a:r>
          </a:p>
          <a:p>
            <a:pPr algn="just"/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	</a:t>
            </a:r>
          </a:p>
          <a:p>
            <a:pPr algn="just"/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	3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. Общаться и обмениваться </a:t>
            </a:r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мнениями.</a:t>
            </a:r>
          </a:p>
          <a:p>
            <a:pPr algn="just"/>
            <a:endParaRPr lang="ru-RU" sz="3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Verdana" pitchFamily="34" charset="0"/>
            </a:endParaRPr>
          </a:p>
          <a:p>
            <a:pPr algn="just"/>
            <a:r>
              <a:rPr lang="ru-RU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	4</a:t>
            </a:r>
            <a:r>
              <a:rPr lang="ru-RU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. Реализовать себя в этом мире.</a:t>
            </a:r>
          </a:p>
        </p:txBody>
      </p:sp>
      <p:pic>
        <p:nvPicPr>
          <p:cNvPr id="14339" name="Picture 9" descr="a0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0350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Влияние ИКТ  на ученика: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357188" y="1928813"/>
            <a:ext cx="87868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000" dirty="0">
                <a:latin typeface="Constantia" pitchFamily="18" charset="0"/>
              </a:rPr>
              <a:t> </a:t>
            </a:r>
            <a:r>
              <a:rPr lang="ru-RU" sz="3000" dirty="0" smtClean="0">
                <a:latin typeface="Constantia" pitchFamily="18" charset="0"/>
              </a:rPr>
              <a:t>способствует </a:t>
            </a:r>
            <a:r>
              <a:rPr lang="ru-RU" sz="3000" dirty="0">
                <a:latin typeface="Constantia" pitchFamily="18" charset="0"/>
              </a:rPr>
              <a:t>повышению    	познавательного интереса к предмету;</a:t>
            </a:r>
          </a:p>
          <a:p>
            <a:endParaRPr lang="ru-RU" sz="3000" dirty="0">
              <a:latin typeface="Constant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3000" dirty="0">
                <a:latin typeface="Constantia" pitchFamily="18" charset="0"/>
              </a:rPr>
              <a:t> </a:t>
            </a:r>
            <a:r>
              <a:rPr lang="ru-RU" sz="3000" dirty="0" smtClean="0">
                <a:latin typeface="Constantia" pitchFamily="18" charset="0"/>
              </a:rPr>
              <a:t>содействует </a:t>
            </a:r>
            <a:r>
              <a:rPr lang="ru-RU" sz="3000" dirty="0">
                <a:latin typeface="Constantia" pitchFamily="18" charset="0"/>
              </a:rPr>
              <a:t>росту </a:t>
            </a:r>
            <a:r>
              <a:rPr lang="ru-RU" sz="3000" dirty="0" smtClean="0">
                <a:latin typeface="Constantia" pitchFamily="18" charset="0"/>
              </a:rPr>
              <a:t>успеваемости учащихся </a:t>
            </a:r>
            <a:r>
              <a:rPr lang="ru-RU" sz="3000" dirty="0">
                <a:latin typeface="Constantia" pitchFamily="18" charset="0"/>
              </a:rPr>
              <a:t>по предмету;</a:t>
            </a:r>
          </a:p>
          <a:p>
            <a:endParaRPr lang="ru-RU" sz="3000" dirty="0">
              <a:latin typeface="Constant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3000" dirty="0">
                <a:latin typeface="Constantia" pitchFamily="18" charset="0"/>
              </a:rPr>
              <a:t> </a:t>
            </a:r>
            <a:r>
              <a:rPr lang="ru-RU" sz="3000" dirty="0" smtClean="0">
                <a:latin typeface="Constantia" pitchFamily="18" charset="0"/>
              </a:rPr>
              <a:t>позволяет </a:t>
            </a:r>
            <a:r>
              <a:rPr lang="ru-RU" sz="3000" dirty="0">
                <a:latin typeface="Constantia" pitchFamily="18" charset="0"/>
              </a:rPr>
              <a:t>учащимся проявить себя </a:t>
            </a:r>
            <a:r>
              <a:rPr lang="ru-RU" sz="3000" dirty="0" smtClean="0">
                <a:latin typeface="Constantia" pitchFamily="18" charset="0"/>
              </a:rPr>
              <a:t>в новой </a:t>
            </a:r>
            <a:r>
              <a:rPr lang="ru-RU" sz="3000" dirty="0">
                <a:latin typeface="Constantia" pitchFamily="18" charset="0"/>
              </a:rPr>
              <a:t>роли.</a:t>
            </a:r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00364" y="2643182"/>
            <a:ext cx="3071834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	ИКТ на уроке</a:t>
            </a: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357166"/>
            <a:ext cx="3357586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При изложении нового материала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2428868"/>
            <a:ext cx="2428924" cy="181588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При подготовке к экзаменам, олимпиаде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643702" y="2500306"/>
            <a:ext cx="2286016" cy="138499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Для контроля знаний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286512" y="357166"/>
            <a:ext cx="2286016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При закреплении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929190" y="5072074"/>
            <a:ext cx="3714808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При выполнении домашнего задания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5143512"/>
            <a:ext cx="3286116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 внешкольной работе</a:t>
            </a:r>
            <a:endParaRPr lang="ru-RU" sz="28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5572132" y="3929066"/>
            <a:ext cx="1071570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3143240" y="3929066"/>
            <a:ext cx="1071570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endCxn id="7" idx="3"/>
          </p:cNvCxnSpPr>
          <p:nvPr/>
        </p:nvCxnSpPr>
        <p:spPr>
          <a:xfrm rot="10800000" flipV="1">
            <a:off x="2643206" y="3286123"/>
            <a:ext cx="357158" cy="506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10800000">
            <a:off x="2714612" y="1357298"/>
            <a:ext cx="1714512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3" idx="0"/>
          </p:cNvCxnSpPr>
          <p:nvPr/>
        </p:nvCxnSpPr>
        <p:spPr>
          <a:xfrm rot="5400000" flipH="1" flipV="1">
            <a:off x="4982768" y="910809"/>
            <a:ext cx="1285886" cy="2178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6000760" y="3143248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rgbClr val="FFFF00"/>
                </a:solidFill>
              </a:rPr>
              <a:t/>
            </a:r>
            <a:br>
              <a:rPr lang="ru-RU" sz="4800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57224" y="214290"/>
            <a:ext cx="7729534" cy="142557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ИСПОЛЬЗОВАНИЕ  ИКТ  НА  УРОКЕ  ФИЗИЧЕСКОЙ      КУЛЬТУРЫЫ</a:t>
            </a:r>
          </a:p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142984"/>
            <a:ext cx="857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	Физкультура в режиме  </a:t>
            </a:r>
            <a:r>
              <a:rPr lang="ru-RU" sz="2800" dirty="0" err="1" smtClean="0"/>
              <a:t>онлайн</a:t>
            </a:r>
            <a:r>
              <a:rPr lang="ru-RU" sz="2800" dirty="0" smtClean="0"/>
              <a:t>  по новой методике доцента Виталия </a:t>
            </a:r>
            <a:r>
              <a:rPr lang="ru-RU" sz="2800" dirty="0" err="1" smtClean="0"/>
              <a:t>Храмова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000240"/>
            <a:ext cx="84297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	Демонстрируйте технику вида спорта  на большом экране прямо в спортзале (можно на стену).</a:t>
            </a:r>
            <a:br>
              <a:rPr lang="ru-RU" sz="2800" dirty="0" smtClean="0"/>
            </a:br>
            <a:r>
              <a:rPr lang="ru-RU" sz="2800" dirty="0" smtClean="0"/>
              <a:t>	Ученикам надо показать технику вида спорта, а личный показ не всегда возможен? Теперь ученики знакомятся с движениями только в эталонном  исполнении с помощью  видео  уроков физкультуры. Видя себя на экране исправляют ошибк</a:t>
            </a:r>
            <a:r>
              <a:rPr lang="ru-RU" sz="2400" dirty="0" smtClean="0"/>
              <a:t>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Public\Pictures\Sample Pictures\item_504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 bwMode="auto">
          <a:xfrm>
            <a:off x="5072066" y="1214422"/>
            <a:ext cx="3491288" cy="39052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2714668"/>
            <a:ext cx="8229600" cy="7897418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1"/>
                </a:solidFill>
              </a:rPr>
              <a:t/>
            </a:r>
            <a:br>
              <a:rPr lang="ru-RU" sz="4800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42852"/>
            <a:ext cx="85725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ИСПОЛЬЗОВАНИЕ  ИКТ  НА  УРОКЕ ФИЗИЧЕСКОЙ КУЛЬТУРЫ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0"/>
            <a:ext cx="56436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Техника двигательного действия  может быть отображена в трех режимах:                                 1) общая характеристика;                               2) детальная характеристика;                       3) характеристика по элемент</a:t>
            </a:r>
            <a:endParaRPr lang="ru-RU" sz="2800" dirty="0"/>
          </a:p>
        </p:txBody>
      </p:sp>
    </p:spTree>
  </p:cSld>
  <p:clrMapOvr>
    <a:masterClrMapping/>
  </p:clrMapOvr>
  <p:transition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3536"/>
            <a:ext cx="850112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ИСПОЛЬЗОВАНИЕ  ИКТ  НА  УРОКЕ ФИЗИЧЕСКОЙ КУЛЬТУРЫ</a:t>
            </a:r>
            <a:endParaRPr lang="ru-RU" sz="32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7410" name="Picture 2" descr="C:\Users\1\Pictures\100_PANA\1348574834_sport_0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357298"/>
            <a:ext cx="4829180" cy="2584823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4164923"/>
            <a:ext cx="3384507" cy="240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79125" y="4143380"/>
            <a:ext cx="2864875" cy="2428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0" y="614364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571612"/>
            <a:ext cx="36433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	Упражнения можно показывать в трех вариантах: видеозапись, </a:t>
            </a:r>
            <a:r>
              <a:rPr lang="ru-RU" sz="2400" dirty="0" err="1" smtClean="0"/>
              <a:t>флэш-анимация</a:t>
            </a:r>
            <a:r>
              <a:rPr lang="ru-RU" sz="2400" dirty="0" smtClean="0"/>
              <a:t> и рисунок . </a:t>
            </a:r>
          </a:p>
          <a:p>
            <a:pPr algn="just"/>
            <a:r>
              <a:rPr lang="ru-RU" sz="2400" dirty="0" smtClean="0"/>
              <a:t>	Учитель может самостоятельно определить то, каким материалом ему лучше воспользоваться.                 </a:t>
            </a:r>
            <a:endParaRPr lang="ru-RU" sz="2400" dirty="0"/>
          </a:p>
        </p:txBody>
      </p:sp>
    </p:spTree>
  </p:cSld>
  <p:clrMapOvr>
    <a:masterClrMapping/>
  </p:clrMapOvr>
  <p:transition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85728"/>
            <a:ext cx="79399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ФОРМЫ  ИСПОЛЬЗОВАНИЯ  ИКТ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857232"/>
            <a:ext cx="9001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Демонстрационные программы</a:t>
            </a: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наглядной демонстрации (картины, фотографии, видеофрагменты, плакаты).</a:t>
            </a:r>
            <a:endParaRPr lang="ru-RU" sz="2800" dirty="0"/>
          </a:p>
        </p:txBody>
      </p:sp>
      <p:pic>
        <p:nvPicPr>
          <p:cNvPr id="1026" name="Picture 2" descr="C:\Users\1\Pictures\4303_html_m4e02785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496"/>
            <a:ext cx="4071966" cy="35719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185736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</a:rPr>
              <a:t>Строевые упражнения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2428868"/>
            <a:ext cx="407196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Исходное положение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lum bright="-54000" contrast="78000"/>
          </a:blip>
          <a:srcRect/>
          <a:stretch>
            <a:fillRect/>
          </a:stretch>
        </p:blipFill>
        <p:spPr bwMode="auto">
          <a:xfrm>
            <a:off x="5000628" y="3000372"/>
            <a:ext cx="3929090" cy="35719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786314" y="2428868"/>
            <a:ext cx="428628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Перестроение дроблением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7818" y="5929330"/>
            <a:ext cx="1385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ДРОБЛЕНИЕ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72330" y="5857892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СВЕДЕНИЕ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79399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ФОРМЫ  ИСПОЛЬЗОВАНИЯ  ИКТ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1142984"/>
            <a:ext cx="27146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Учебные программы:</a:t>
            </a: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используются  в основном для объяснения нового материала.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357694"/>
            <a:ext cx="8929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Применение компьютерных технологий возможно на  всех этапах урока.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Когда с помощью видеоряда, звука и текста школьник получает представление об изучаемом двигательном действии.</a:t>
            </a:r>
            <a:endParaRPr lang="ru-RU" sz="2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Когда учитель может откорректировать и отследить закрепленные знания. На помощь придет компьютерный контроль.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3240" y="2285992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2" name="Picture 4" descr="IMG_0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785794"/>
            <a:ext cx="614363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214282" y="857232"/>
            <a:ext cx="8572560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Здесь учебная программа представлена в виде плакатов, где определенное двигательное действие разбито на фазы. Это помогает учителю указать на правильность выполнения и предвосхитить неправильное выполнение и травмы.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5728"/>
            <a:ext cx="79399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ФОРМЫ  ИСПОЛЬЗОВАНИЯ  ИКТ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71810"/>
            <a:ext cx="9144000" cy="378619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-71470" y="3071810"/>
            <a:ext cx="92288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Техника движений при переходе через планку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428564" y="3195459"/>
            <a:ext cx="8715436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абсолютная доступность при любой физической подготовленности;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заинтересованность учащихся в изучении техники приемов игры волейбол и баскетбол;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применение этих знаний и умение в жизни (на  отдыхе, в летних лагерях);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214290"/>
            <a:ext cx="79399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ФОРМЫ  ИСПОЛЬЗОВАНИЯ  ИКТ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3214686"/>
            <a:ext cx="83582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Результатами использования интерактивной доски на уроках физкультуры является</a:t>
            </a:r>
            <a:r>
              <a:rPr lang="en-US" sz="2800" dirty="0" smtClean="0"/>
              <a:t>:</a:t>
            </a:r>
            <a:endParaRPr lang="ru-RU" sz="2800" dirty="0"/>
          </a:p>
        </p:txBody>
      </p:sp>
      <p:pic>
        <p:nvPicPr>
          <p:cNvPr id="1026" name="Picture 2" descr="C:\Users\1\Pictures\100_PANA\106617_w640_h640_111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928670"/>
            <a:ext cx="4357718" cy="22145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0"/>
            <a:ext cx="67866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Урок физической культуры с использованием ИКТ на тему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«История баскетбола».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4" y="2169938"/>
            <a:ext cx="442912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1</a:t>
            </a:r>
            <a:r>
              <a:rPr lang="ru-RU" sz="2800" dirty="0" smtClean="0"/>
              <a:t>. Актуализация знаний. </a:t>
            </a:r>
          </a:p>
          <a:p>
            <a:endParaRPr lang="ru-RU" sz="1400" dirty="0" smtClean="0"/>
          </a:p>
          <a:p>
            <a:r>
              <a:rPr lang="ru-RU" sz="2800" dirty="0" smtClean="0"/>
              <a:t>2.Сопровождение объяснения учителем нового материала.            </a:t>
            </a:r>
          </a:p>
          <a:p>
            <a:endParaRPr lang="ru-RU" sz="1400" dirty="0" smtClean="0"/>
          </a:p>
          <a:p>
            <a:r>
              <a:rPr lang="ru-RU" sz="2800" dirty="0" smtClean="0"/>
              <a:t>3. Первичное закрепление знаний.       </a:t>
            </a:r>
          </a:p>
          <a:p>
            <a:endParaRPr lang="ru-RU" sz="1400" dirty="0" smtClean="0"/>
          </a:p>
          <a:p>
            <a:r>
              <a:rPr lang="ru-RU" sz="2800" dirty="0" smtClean="0"/>
              <a:t>4. Обобщения и систематизация знаний.</a:t>
            </a:r>
            <a:endParaRPr lang="ru-RU" sz="2800" dirty="0"/>
          </a:p>
        </p:txBody>
      </p:sp>
      <p:pic>
        <p:nvPicPr>
          <p:cNvPr id="12290" name="Picture 2" descr="http://www.gorodfm.ru/blog_sport/wp-content/myfotos/devki/%D0%BC%D1%8B%20-%20%D1%87%D0%B5%D0%BC%D0%BF%D0%B8%D0%BE%D0%BD%D1%8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718" y="2285992"/>
            <a:ext cx="4572000" cy="342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8596" y="1643050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Цели и задачи: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2" name="Rectangle 6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8786842" cy="1285884"/>
          </a:xfrm>
          <a:noFill/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ИСПОЛЬЗОВАНИЕ  ИКТ  НА УРОКЕ ФИЗИЧЕСКОЙ  КУЛЬТУРЕ</a:t>
            </a:r>
            <a:endParaRPr lang="ru-RU" sz="2800" b="1" cap="none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1747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0" y="1428736"/>
            <a:ext cx="9144000" cy="5429264"/>
          </a:xfrm>
          <a:solidFill>
            <a:srgbClr val="CCFFFF"/>
          </a:solidFill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Дорогие ребята , Уважаемые родители! Помните!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Неправильная  осанка может не только нанести непоправимый вред здоровью, но и испортить человеку жизнь.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Особенно портит осанку неправильная поза за столом или во время игры.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Сидеть нужно так, чтобы иметь опору для ног, спины и рук при симметричном положении головы, плечевого пояса, туловища рук и ног.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Сидеть нужно так, чтобы спина касалась спинки стула вплотную, расстояние между грудью и столом должно быть 1,5 – 2 см.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Расстояние от глаз до стола должно быть 30см.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Книгу надо держать в наклонном положении, а тетрадь надо класть под углом в 30 градусов.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Нельзя читать лежа на боку, носить в одной и той же руке тяжести.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 Осанку нарушает езда на велосипеде.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 Осанку может исправить сон на жестком матраце.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10. Для исправления осанки детям нужно ежедневно заниматься, наблюдая за собой в зеркало.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rgbClr val="000099"/>
                </a:solidFill>
              </a:rPr>
              <a:t>                                                                                                           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857232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ПАМЯТКА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ИСПОЛЬЗОВАНИЕ  ИКТ  НА УРОКЕ ФИЗИЧЕСКОЙ  КУЛЬТУРЕ</a:t>
            </a:r>
            <a:endParaRPr lang="ru-RU" sz="36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14744" y="1000108"/>
            <a:ext cx="2357454" cy="5715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Тесты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14578" y="2191400"/>
            <a:ext cx="6500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1 вариант ответа: </a:t>
            </a:r>
            <a:r>
              <a:rPr lang="ru-RU" sz="2800" dirty="0" smtClean="0">
                <a:hlinkClick r:id="rId3" action="ppaction://hlinksldjump"/>
              </a:rPr>
              <a:t>конец партии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43108" y="1619896"/>
            <a:ext cx="5930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000099"/>
                </a:solidFill>
              </a:rPr>
              <a:t>ВЫБЕРИ ПРАВИЛЬНЫЙ ОТВЕТ: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14546" y="2643182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/>
              <a:t>2 вариант ответа: </a:t>
            </a:r>
            <a:r>
              <a:rPr lang="ru-RU" sz="2800" dirty="0" smtClean="0">
                <a:hlinkClick r:id="rId4" action="ppaction://hlinksldjump"/>
              </a:rPr>
              <a:t>тайм-аут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14546" y="3643314"/>
            <a:ext cx="3952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1 вариант ответа: </a:t>
            </a:r>
            <a:r>
              <a:rPr lang="ru-RU" sz="2800" dirty="0" smtClean="0">
                <a:hlinkClick r:id="rId5" action="ppaction://hlinksldjump"/>
              </a:rPr>
              <a:t>замена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214546" y="4143380"/>
            <a:ext cx="44744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2 вариант ответа: </a:t>
            </a:r>
            <a:r>
              <a:rPr lang="ru-RU" sz="2800" dirty="0" smtClean="0">
                <a:hlinkClick r:id="rId6" action="ppaction://hlinksldjump"/>
              </a:rPr>
              <a:t>мяч в ауте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14546" y="5357826"/>
            <a:ext cx="49158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1 вариант ответа: </a:t>
            </a:r>
            <a:r>
              <a:rPr lang="ru-RU" sz="2800" dirty="0" smtClean="0">
                <a:hlinkClick r:id="rId7" action="ppaction://hlinksldjump"/>
              </a:rPr>
              <a:t>спорный мяч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214546" y="5857892"/>
            <a:ext cx="46460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2 вариант ответа: </a:t>
            </a:r>
            <a:r>
              <a:rPr lang="ru-RU" sz="2800" dirty="0" smtClean="0">
                <a:hlinkClick r:id="rId8" action="ppaction://hlinksldjump"/>
              </a:rPr>
              <a:t>конец игры</a:t>
            </a:r>
            <a:endParaRPr lang="ru-RU" sz="2800" dirty="0"/>
          </a:p>
        </p:txBody>
      </p:sp>
      <p:pic>
        <p:nvPicPr>
          <p:cNvPr id="1026" name="Picture 2" descr="C:\Users\1\Pictures\hand_signal_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158" y="1428736"/>
            <a:ext cx="1785950" cy="1785950"/>
          </a:xfrm>
          <a:prstGeom prst="rect">
            <a:avLst/>
          </a:prstGeom>
          <a:noFill/>
        </p:spPr>
      </p:pic>
      <p:pic>
        <p:nvPicPr>
          <p:cNvPr id="1027" name="Picture 3" descr="C:\Users\1\Pictures\hand_signal_15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158" y="3571876"/>
            <a:ext cx="1857388" cy="1428760"/>
          </a:xfrm>
          <a:prstGeom prst="rect">
            <a:avLst/>
          </a:prstGeom>
          <a:noFill/>
        </p:spPr>
      </p:pic>
      <p:pic>
        <p:nvPicPr>
          <p:cNvPr id="1028" name="Picture 4" descr="C:\Users\1\Pictures\hand_signal_23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7158" y="5214950"/>
            <a:ext cx="1857388" cy="142876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Достигнутые результаты</a:t>
            </a:r>
            <a:endParaRPr lang="ru-RU" sz="4000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7710518" cy="48737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1. Уровень посещаемости занятий 100%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2.Пропуски только по уважительным причинам.  </a:t>
            </a:r>
          </a:p>
          <a:p>
            <a:pPr>
              <a:buNone/>
            </a:pPr>
            <a:r>
              <a:rPr lang="ru-RU" dirty="0" smtClean="0"/>
              <a:t>                                        </a:t>
            </a:r>
          </a:p>
          <a:p>
            <a:pPr>
              <a:buNone/>
            </a:pPr>
            <a:r>
              <a:rPr lang="ru-RU" dirty="0" smtClean="0"/>
              <a:t>3. Желание заниматься не только под    контролем учителя, но и самостоятельно.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4.Высокие результаты итогового тестирования.</a:t>
            </a:r>
            <a:endParaRPr lang="ru-RU" dirty="0"/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/>
          <a:lstStyle/>
          <a:p>
            <a:pPr algn="ctr"/>
            <a:r>
              <a:rPr lang="ru-RU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Вывод:</a:t>
            </a:r>
            <a:endParaRPr lang="ru-RU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8786842" cy="4873752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	Использование ИКТ в образовательном процессе стимулирует познавательный интерес к физической культуре, создавая условия для мотивации к изучению этого предмета, способствует повышению качества образования.</a:t>
            </a:r>
            <a:endParaRPr lang="ru-RU" dirty="0"/>
          </a:p>
        </p:txBody>
      </p:sp>
    </p:spTree>
  </p:cSld>
  <p:clrMapOvr>
    <a:masterClrMapping/>
  </p:clrMapOvr>
  <p:transition spd="med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002084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</a:t>
            </a:r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4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ВНИМАНИЕ!      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3037</TotalTime>
  <Words>567</Words>
  <Application>Microsoft Office PowerPoint</Application>
  <PresentationFormat>Экран (4:3)</PresentationFormat>
  <Paragraphs>147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Презентация PowerPoint</vt:lpstr>
      <vt:lpstr> Актуальность применения ИКТ на уроке физической культуры:</vt:lpstr>
      <vt:lpstr>       </vt:lpstr>
      <vt:lpstr>Презентация PowerPoint</vt:lpstr>
      <vt:lpstr>Использование ИКТ на уроках: </vt:lpstr>
      <vt:lpstr>Использование ИКТ  во внеурочное  время</vt:lpstr>
      <vt:lpstr>Презентация PowerPoint</vt:lpstr>
      <vt:lpstr>Презентация PowerPoint</vt:lpstr>
      <vt:lpstr>Влияние ИКТ  на ученика:</vt:lpstr>
      <vt:lpstr>Презентация PowerPoint</vt:lpstr>
      <vt:lpstr> </vt:lpstr>
      <vt:lpstr> </vt:lpstr>
      <vt:lpstr>ИСПОЛЬЗОВАНИЕ  ИКТ  НА  УРОКЕ ФИЗИЧЕСКОЙ КУЛЬТУРЫ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ИСПОЛЬЗОВАНИЕ  ИКТ  НА УРОКЕ ФИЗИЧЕСКОЙ  КУЛЬТУРЕ</vt:lpstr>
      <vt:lpstr>ИСПОЛЬЗОВАНИЕ  ИКТ  НА УРОКЕ ФИЗИЧЕСКОЙ  КУЛЬТУРЕ</vt:lpstr>
      <vt:lpstr>Достигнутые результаты</vt:lpstr>
      <vt:lpstr>Вывод: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икт в образ. процессе</dc:title>
  <dc:creator>1</dc:creator>
  <dc:description>Тема  Урока  8класс</dc:description>
  <cp:lastModifiedBy>Admin</cp:lastModifiedBy>
  <cp:revision>108</cp:revision>
  <dcterms:created xsi:type="dcterms:W3CDTF">2013-10-20T17:40:03Z</dcterms:created>
  <dcterms:modified xsi:type="dcterms:W3CDTF">2019-01-25T06:55:48Z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Презентаци3</vt:lpwstr>
  </property>
  <property fmtid="{D5CDD505-2E9C-101B-9397-08002B2CF9AE}" pid="3" name="SlideDescription">
    <vt:lpwstr>Тема  Урока  8класс</vt:lpwstr>
  </property>
</Properties>
</file>